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86" r:id="rId4"/>
    <p:sldId id="288" r:id="rId5"/>
    <p:sldId id="292" r:id="rId6"/>
    <p:sldId id="295" r:id="rId7"/>
    <p:sldId id="299" r:id="rId8"/>
    <p:sldId id="294" r:id="rId9"/>
    <p:sldId id="259" r:id="rId10"/>
    <p:sldId id="285" r:id="rId11"/>
    <p:sldId id="270" r:id="rId12"/>
    <p:sldId id="287" r:id="rId13"/>
    <p:sldId id="267" r:id="rId14"/>
    <p:sldId id="301" r:id="rId15"/>
    <p:sldId id="305" r:id="rId16"/>
    <p:sldId id="289" r:id="rId17"/>
    <p:sldId id="304" r:id="rId18"/>
    <p:sldId id="306" r:id="rId19"/>
    <p:sldId id="296" r:id="rId20"/>
    <p:sldId id="298" r:id="rId21"/>
    <p:sldId id="307" r:id="rId22"/>
    <p:sldId id="303" r:id="rId23"/>
    <p:sldId id="297" r:id="rId24"/>
    <p:sldId id="300" r:id="rId25"/>
    <p:sldId id="308" r:id="rId26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80"/>
    <a:srgbClr val="0A1E2C"/>
    <a:srgbClr val="BF2121"/>
    <a:srgbClr val="DE5C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94"/>
    <p:restoredTop sz="94586"/>
  </p:normalViewPr>
  <p:slideViewPr>
    <p:cSldViewPr snapToGrid="0">
      <p:cViewPr varScale="1">
        <p:scale>
          <a:sx n="100" d="100"/>
          <a:sy n="100" d="100"/>
        </p:scale>
        <p:origin x="192" y="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Overlap</c:v>
                </c:pt>
              </c:strCache>
            </c:strRef>
          </c:tx>
          <c:dPt>
            <c:idx val="0"/>
            <c:bubble3D val="0"/>
            <c:spPr>
              <a:solidFill>
                <a:srgbClr val="0070C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A16-2E4C-A19E-4D6C501F735B}"/>
              </c:ext>
            </c:extLst>
          </c:dPt>
          <c:dPt>
            <c:idx val="1"/>
            <c:bubble3D val="0"/>
            <c:spPr>
              <a:solidFill>
                <a:schemeClr val="bg1">
                  <a:alpha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A16-2E4C-A19E-4D6C501F735B}"/>
              </c:ext>
            </c:extLst>
          </c:dPt>
          <c:cat>
            <c:strRef>
              <c:f>Sheet1!$A$2:$A$3</c:f>
              <c:strCache>
                <c:ptCount val="2"/>
                <c:pt idx="0">
                  <c:v>Top 10</c:v>
                </c:pt>
                <c:pt idx="1">
                  <c:v>None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0.9</c:v>
                </c:pt>
                <c:pt idx="1">
                  <c:v>0.1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A16-2E4C-A19E-4D6C501F735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8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Overlap</c:v>
                </c:pt>
              </c:strCache>
            </c:strRef>
          </c:tx>
          <c:dPt>
            <c:idx val="0"/>
            <c:bubble3D val="0"/>
            <c:spPr>
              <a:solidFill>
                <a:srgbClr val="0070C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3B20-B54E-9683-D20F51390507}"/>
              </c:ext>
            </c:extLst>
          </c:dPt>
          <c:dPt>
            <c:idx val="1"/>
            <c:bubble3D val="0"/>
            <c:spPr>
              <a:solidFill>
                <a:schemeClr val="bg1">
                  <a:alpha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3B20-B54E-9683-D20F51390507}"/>
              </c:ext>
            </c:extLst>
          </c:dPt>
          <c:cat>
            <c:strRef>
              <c:f>Sheet1!$A$2:$A$3</c:f>
              <c:strCache>
                <c:ptCount val="2"/>
                <c:pt idx="0">
                  <c:v>Top 10</c:v>
                </c:pt>
                <c:pt idx="1">
                  <c:v>None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0.49</c:v>
                </c:pt>
                <c:pt idx="1">
                  <c:v>0.51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B20-B54E-9683-D20F513905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8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Overlap</c:v>
                </c:pt>
              </c:strCache>
            </c:strRef>
          </c:tx>
          <c:dPt>
            <c:idx val="0"/>
            <c:bubble3D val="0"/>
            <c:spPr>
              <a:solidFill>
                <a:srgbClr val="0070C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6DA-4A47-9F73-3C029473BF5C}"/>
              </c:ext>
            </c:extLst>
          </c:dPt>
          <c:dPt>
            <c:idx val="1"/>
            <c:bubble3D val="0"/>
            <c:spPr>
              <a:solidFill>
                <a:schemeClr val="bg1">
                  <a:alpha val="2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6DA-4A47-9F73-3C029473BF5C}"/>
              </c:ext>
            </c:extLst>
          </c:dPt>
          <c:cat>
            <c:strRef>
              <c:f>Sheet1!$A$2:$A$3</c:f>
              <c:strCache>
                <c:ptCount val="2"/>
                <c:pt idx="0">
                  <c:v>Top 10</c:v>
                </c:pt>
                <c:pt idx="1">
                  <c:v>None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0.09</c:v>
                </c:pt>
                <c:pt idx="1">
                  <c:v>0.91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6DA-4A47-9F73-3C029473BF5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8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png>
</file>

<file path=ppt/media/image11.png>
</file>

<file path=ppt/media/image12.png>
</file>

<file path=ppt/media/image13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80D4A91-CBDE-4C5A-AE12-4DFC204F95AA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5BDF988-4BEB-43D0-A912-9849858289B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92588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1AB8226-62F0-4C4F-8916-6E93D72BF8F4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7EE9E3-8626-4B2E-A741-7908688A2B6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85182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287D364-1644-4570-A708-A500383DF9D8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64C0E4-163C-4ECC-A9A8-1CDFAAFB67B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4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35A2F9F-044C-4D8A-BFEB-D53105C04F5E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56187F-0CBF-4002-929B-2A2E5AD3FBF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6529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2790CB9-C7E4-4E27-959A-9F17E824ED7A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EC933B-3600-4BD3-8558-C6AE67E0B31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693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D9D49CC-5691-4DBD-B49B-584A0EA75F66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6AD172-344E-4ACA-9596-3E94182E3A6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1968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A4C28D5-E1C7-4613-85C9-C203E36FBF10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4873FDB-F353-47E7-87E9-689AD9DE5CE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371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B70B134-1573-4638-8AA5-734C32C0AB16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D8C0542-828F-4E1A-B800-7914E9A3353D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7468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819D2BF-DA7F-417F-A331-1B36B3A73DC2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172385D-C473-4351-9C2E-0C107AF0EBEF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56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40A50B7-1299-4D58-9FA4-DC09713A1F19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52DD1D-0063-4072-B43B-B6C607F6F11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088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9950095-71EF-4334-8BEE-D1EEB82385E3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CA7CF4-F0D5-49AD-8F04-638DCDF98DD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987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/>
              <a:t>单击此处编辑母版文本样式</a:t>
            </a:r>
          </a:p>
          <a:p>
            <a:pPr lvl="1"/>
            <a:r>
              <a:rPr lang="zh-CN" altLang="zh-CN"/>
              <a:t>第二级</a:t>
            </a:r>
          </a:p>
          <a:p>
            <a:pPr lvl="2"/>
            <a:r>
              <a:rPr lang="zh-CN" altLang="zh-CN"/>
              <a:t>第三级</a:t>
            </a:r>
          </a:p>
          <a:p>
            <a:pPr lvl="3"/>
            <a:r>
              <a:rPr lang="zh-CN" altLang="zh-CN"/>
              <a:t>第四级</a:t>
            </a:r>
          </a:p>
          <a:p>
            <a:pPr lvl="4"/>
            <a:r>
              <a:rPr lang="zh-CN" alt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654D6229-0593-4CD0-8C99-6565DE96CDD0}" type="datetimeFigureOut">
              <a:rPr lang="zh-CN" altLang="en-US"/>
              <a:pPr/>
              <a:t>2018/11/13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ACE009C7-C409-4D40-88F9-FA021C3B0A51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宋体" panose="02010600030101010101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7D7D6D-BD4F-8049-8D95-0EC83A074A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4339" name="任意多边形 34"/>
          <p:cNvSpPr>
            <a:spLocks/>
          </p:cNvSpPr>
          <p:nvPr/>
        </p:nvSpPr>
        <p:spPr bwMode="auto">
          <a:xfrm>
            <a:off x="6165116" y="-11809"/>
            <a:ext cx="12069095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>
              <a:alpha val="81000"/>
            </a:srgbClr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4354" name="文本框 53"/>
          <p:cNvSpPr txBox="1">
            <a:spLocks noChangeArrowheads="1"/>
          </p:cNvSpPr>
          <p:nvPr/>
        </p:nvSpPr>
        <p:spPr bwMode="auto">
          <a:xfrm>
            <a:off x="9130506" y="1053407"/>
            <a:ext cx="3911600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4000" b="1" dirty="0">
                <a:solidFill>
                  <a:srgbClr val="00808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New York Property</a:t>
            </a:r>
          </a:p>
          <a:p>
            <a:pPr eaLnBrk="1" hangingPunct="1"/>
            <a:r>
              <a:rPr lang="en-CA" altLang="zh-CN" sz="4000" b="1" dirty="0">
                <a:solidFill>
                  <a:srgbClr val="008080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Fraud Analytics</a:t>
            </a:r>
            <a:endParaRPr lang="zh-CN" altLang="en-US" sz="4000" b="1" dirty="0">
              <a:solidFill>
                <a:srgbClr val="00808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4356" name="文本框 55"/>
          <p:cNvSpPr txBox="1">
            <a:spLocks noChangeArrowheads="1"/>
          </p:cNvSpPr>
          <p:nvPr/>
        </p:nvSpPr>
        <p:spPr bwMode="auto">
          <a:xfrm>
            <a:off x="9130506" y="4613275"/>
            <a:ext cx="2074863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2400" dirty="0">
                <a:solidFill>
                  <a:srgbClr val="008080"/>
                </a:solidFill>
                <a:cs typeface="Calibri" panose="020F0502020204030204" pitchFamily="34" charset="0"/>
              </a:rPr>
              <a:t>Team 5</a:t>
            </a:r>
          </a:p>
          <a:p>
            <a:pPr eaLnBrk="1" hangingPunct="1"/>
            <a:r>
              <a:rPr lang="en-CA" altLang="zh-CN" sz="2400" dirty="0">
                <a:solidFill>
                  <a:srgbClr val="FFFFFF"/>
                </a:solidFill>
                <a:cs typeface="Calibri" panose="020F0502020204030204" pitchFamily="34" charset="0"/>
              </a:rPr>
              <a:t>Yao Lu</a:t>
            </a:r>
          </a:p>
          <a:p>
            <a:pPr eaLnBrk="1" hangingPunct="1"/>
            <a:r>
              <a:rPr lang="en-CA" altLang="zh-CN" sz="2400" dirty="0">
                <a:solidFill>
                  <a:srgbClr val="FFFFFF"/>
                </a:solidFill>
                <a:cs typeface="Calibri" panose="020F0502020204030204" pitchFamily="34" charset="0"/>
              </a:rPr>
              <a:t>Bei Zhang</a:t>
            </a:r>
          </a:p>
          <a:p>
            <a:pPr eaLnBrk="1" hangingPunct="1"/>
            <a:r>
              <a:rPr lang="en-CA" altLang="zh-CN" sz="2400" dirty="0">
                <a:solidFill>
                  <a:srgbClr val="FFFFFF"/>
                </a:solidFill>
                <a:cs typeface="Calibri" panose="020F0502020204030204" pitchFamily="34" charset="0"/>
              </a:rPr>
              <a:t>Roger </a:t>
            </a:r>
            <a:r>
              <a:rPr lang="en-CA" altLang="zh-CN" sz="2400" dirty="0" err="1">
                <a:solidFill>
                  <a:srgbClr val="FFFFFF"/>
                </a:solidFill>
                <a:cs typeface="Calibri" panose="020F0502020204030204" pitchFamily="34" charset="0"/>
              </a:rPr>
              <a:t>Geng</a:t>
            </a:r>
            <a:endParaRPr lang="zh-CN" altLang="en-US" sz="2400" dirty="0">
              <a:solidFill>
                <a:srgbClr val="FFFFFF"/>
              </a:solidFill>
              <a:cs typeface="Calibri" panose="020F0502020204030204" pitchFamily="34" charset="0"/>
            </a:endParaRPr>
          </a:p>
        </p:txBody>
      </p:sp>
      <p:sp>
        <p:nvSpPr>
          <p:cNvPr id="29" name="任意多边形 2">
            <a:extLst>
              <a:ext uri="{FF2B5EF4-FFF2-40B4-BE49-F238E27FC236}">
                <a16:creationId xmlns:a16="http://schemas.microsoft.com/office/drawing/2014/main" id="{ADD95DDA-FFDF-9A42-9E1C-2A47AB2A278F}"/>
              </a:ext>
            </a:extLst>
          </p:cNvPr>
          <p:cNvSpPr>
            <a:spLocks/>
          </p:cNvSpPr>
          <p:nvPr/>
        </p:nvSpPr>
        <p:spPr bwMode="auto">
          <a:xfrm>
            <a:off x="5718459" y="-88204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4357" name="矩形 56"/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3.33333E-6 L -0.4789 -0.0064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945" y="-32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2.59259E-6 L -0.48685 2.59259E-6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43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349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39" grpId="0" animBg="1"/>
      <p:bldP spid="14354" grpId="0"/>
      <p:bldP spid="14356" grpId="0"/>
      <p:bldP spid="29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D611539-4BE8-6843-A84D-DFE11170C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5362" name="任意多边形 1"/>
          <p:cNvSpPr>
            <a:spLocks/>
          </p:cNvSpPr>
          <p:nvPr/>
        </p:nvSpPr>
        <p:spPr bwMode="auto">
          <a:xfrm>
            <a:off x="-26988" y="-38100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6" name="矩形 56">
            <a:extLst>
              <a:ext uri="{FF2B5EF4-FFF2-40B4-BE49-F238E27FC236}">
                <a16:creationId xmlns:a16="http://schemas.microsoft.com/office/drawing/2014/main" id="{C81FC6D7-BC58-7842-84BA-55CB5ECF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5B4D02-3FFE-4B43-867E-E9D8D781884D}"/>
              </a:ext>
            </a:extLst>
          </p:cNvPr>
          <p:cNvSpPr txBox="1"/>
          <p:nvPr/>
        </p:nvSpPr>
        <p:spPr>
          <a:xfrm>
            <a:off x="4408240" y="1042395"/>
            <a:ext cx="4752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Variables Transformation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38B923-5F0D-45C6-AB5C-81C61B796CB8}"/>
              </a:ext>
            </a:extLst>
          </p:cNvPr>
          <p:cNvSpPr txBox="1"/>
          <p:nvPr/>
        </p:nvSpPr>
        <p:spPr>
          <a:xfrm>
            <a:off x="3532976" y="2563054"/>
            <a:ext cx="8589348" cy="33590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 dirty="0">
                <a:solidFill>
                  <a:schemeClr val="bg1"/>
                </a:solidFill>
              </a:rPr>
              <a:t>Create 3 sizes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·       Lot area: 		    LOTAREA = LTFRONT * LTDEPTH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·       Building area: 	    BLDAREA = BLDFRONT * BLDDEPTH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1"/>
                </a:solidFill>
              </a:rPr>
              <a:t>·       Building volume: 	    BLDVOL = BLDAREA * STORIES</a:t>
            </a:r>
          </a:p>
          <a:p>
            <a:pPr>
              <a:lnSpc>
                <a:spcPct val="150000"/>
              </a:lnSpc>
            </a:pPr>
            <a:br>
              <a:rPr lang="en-US" sz="2400" dirty="0">
                <a:solidFill>
                  <a:schemeClr val="bg1"/>
                </a:solidFill>
              </a:rPr>
            </a:br>
            <a:endParaRPr lang="en-US" sz="2400" dirty="0">
              <a:solidFill>
                <a:schemeClr val="bg1"/>
              </a:solidFill>
            </a:endParaRPr>
          </a:p>
        </p:txBody>
      </p:sp>
      <p:grpSp>
        <p:nvGrpSpPr>
          <p:cNvPr id="8" name="组合 6">
            <a:extLst>
              <a:ext uri="{FF2B5EF4-FFF2-40B4-BE49-F238E27FC236}">
                <a16:creationId xmlns:a16="http://schemas.microsoft.com/office/drawing/2014/main" id="{BCC6BF86-12EB-4341-B453-3D60548247C2}"/>
              </a:ext>
            </a:extLst>
          </p:cNvPr>
          <p:cNvGrpSpPr>
            <a:grpSpLocks/>
          </p:cNvGrpSpPr>
          <p:nvPr/>
        </p:nvGrpSpPr>
        <p:grpSpPr bwMode="auto">
          <a:xfrm>
            <a:off x="3031046" y="907810"/>
            <a:ext cx="918654" cy="898142"/>
            <a:chOff x="0" y="0"/>
            <a:chExt cx="1422030" cy="1422030"/>
          </a:xfrm>
        </p:grpSpPr>
        <p:sp>
          <p:nvSpPr>
            <p:cNvPr id="9" name="Freeform 4">
              <a:extLst>
                <a:ext uri="{FF2B5EF4-FFF2-40B4-BE49-F238E27FC236}">
                  <a16:creationId xmlns:a16="http://schemas.microsoft.com/office/drawing/2014/main" id="{5FC2547D-4685-451A-BBDA-1F6938B4A16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9214" y="312811"/>
              <a:ext cx="1011241" cy="906072"/>
            </a:xfrm>
            <a:custGeom>
              <a:avLst/>
              <a:gdLst>
                <a:gd name="T0" fmla="*/ 0 w 250"/>
                <a:gd name="T1" fmla="*/ 0 h 224"/>
                <a:gd name="T2" fmla="*/ 48 w 250"/>
                <a:gd name="T3" fmla="*/ 188 h 224"/>
                <a:gd name="T4" fmla="*/ 141 w 250"/>
                <a:gd name="T5" fmla="*/ 158 h 224"/>
                <a:gd name="T6" fmla="*/ 58 w 250"/>
                <a:gd name="T7" fmla="*/ 59 h 224"/>
                <a:gd name="T8" fmla="*/ 165 w 250"/>
                <a:gd name="T9" fmla="*/ 151 h 224"/>
                <a:gd name="T10" fmla="*/ 250 w 250"/>
                <a:gd name="T11" fmla="*/ 124 h 224"/>
                <a:gd name="T12" fmla="*/ 0 w 250"/>
                <a:gd name="T13" fmla="*/ 0 h 224"/>
                <a:gd name="T14" fmla="*/ 143 w 250"/>
                <a:gd name="T15" fmla="*/ 224 h 224"/>
                <a:gd name="T16" fmla="*/ 143 w 250"/>
                <a:gd name="T17" fmla="*/ 173 h 224"/>
                <a:gd name="T18" fmla="*/ 114 w 250"/>
                <a:gd name="T19" fmla="*/ 183 h 224"/>
                <a:gd name="T20" fmla="*/ 143 w 250"/>
                <a:gd name="T21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224">
                  <a:moveTo>
                    <a:pt x="0" y="0"/>
                  </a:moveTo>
                  <a:lnTo>
                    <a:pt x="48" y="188"/>
                  </a:lnTo>
                  <a:lnTo>
                    <a:pt x="141" y="158"/>
                  </a:lnTo>
                  <a:lnTo>
                    <a:pt x="58" y="59"/>
                  </a:lnTo>
                  <a:lnTo>
                    <a:pt x="165" y="151"/>
                  </a:lnTo>
                  <a:lnTo>
                    <a:pt x="250" y="124"/>
                  </a:lnTo>
                  <a:lnTo>
                    <a:pt x="0" y="0"/>
                  </a:lnTo>
                  <a:close/>
                  <a:moveTo>
                    <a:pt x="143" y="224"/>
                  </a:moveTo>
                  <a:lnTo>
                    <a:pt x="143" y="173"/>
                  </a:lnTo>
                  <a:lnTo>
                    <a:pt x="114" y="183"/>
                  </a:lnTo>
                  <a:lnTo>
                    <a:pt x="143" y="2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888" tIns="60944" rIns="121888" bIns="60944"/>
            <a:lstStyle/>
            <a:p>
              <a:endParaRPr lang="zh-CN" altLang="en-US"/>
            </a:p>
          </p:txBody>
        </p:sp>
        <p:sp>
          <p:nvSpPr>
            <p:cNvPr id="10" name="Oval 4">
              <a:extLst>
                <a:ext uri="{FF2B5EF4-FFF2-40B4-BE49-F238E27FC236}">
                  <a16:creationId xmlns:a16="http://schemas.microsoft.com/office/drawing/2014/main" id="{1CCAEE64-0DA0-4415-96D1-BB273F99CB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422030" cy="1422030"/>
            </a:xfrm>
            <a:prstGeom prst="ellipse">
              <a:avLst/>
            </a:prstGeom>
            <a:noFill/>
            <a:ln w="12700" cmpd="sng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en-US" altLang="zh-CN" sz="3100">
                <a:solidFill>
                  <a:srgbClr val="FFFFFF"/>
                </a:solidFill>
              </a:endParaRPr>
            </a:p>
          </p:txBody>
        </p:sp>
      </p:grpSp>
      <p:sp>
        <p:nvSpPr>
          <p:cNvPr id="11" name="任意多边形 2">
            <a:extLst>
              <a:ext uri="{FF2B5EF4-FFF2-40B4-BE49-F238E27FC236}">
                <a16:creationId xmlns:a16="http://schemas.microsoft.com/office/drawing/2014/main" id="{11F15E00-30AA-C848-8657-A4F80DD54C53}"/>
              </a:ext>
            </a:extLst>
          </p:cNvPr>
          <p:cNvSpPr>
            <a:spLocks/>
          </p:cNvSpPr>
          <p:nvPr/>
        </p:nvSpPr>
        <p:spPr bwMode="auto">
          <a:xfrm>
            <a:off x="-152248" y="-150311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846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75CC0148-6C2F-2949-A0EA-9891C3CB73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0" y="-14288"/>
            <a:ext cx="12204700" cy="6910387"/>
          </a:xfrm>
          <a:prstGeom prst="rect">
            <a:avLst/>
          </a:prstGeom>
          <a:solidFill>
            <a:srgbClr val="2B2B2B">
              <a:alpha val="8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D8CC0D-BB2F-4685-BFB2-BF9675F5D049}"/>
              </a:ext>
            </a:extLst>
          </p:cNvPr>
          <p:cNvSpPr txBox="1"/>
          <p:nvPr/>
        </p:nvSpPr>
        <p:spPr>
          <a:xfrm>
            <a:off x="4408240" y="1042395"/>
            <a:ext cx="47527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Variables Transformation</a:t>
            </a:r>
            <a:endParaRPr lang="en-US" sz="3200" dirty="0">
              <a:solidFill>
                <a:schemeClr val="bg1"/>
              </a:solidFill>
            </a:endParaRPr>
          </a:p>
        </p:txBody>
      </p:sp>
      <p:grpSp>
        <p:nvGrpSpPr>
          <p:cNvPr id="14" name="组合 6">
            <a:extLst>
              <a:ext uri="{FF2B5EF4-FFF2-40B4-BE49-F238E27FC236}">
                <a16:creationId xmlns:a16="http://schemas.microsoft.com/office/drawing/2014/main" id="{5631B993-82EE-4E5F-9F95-21FE12137194}"/>
              </a:ext>
            </a:extLst>
          </p:cNvPr>
          <p:cNvGrpSpPr>
            <a:grpSpLocks/>
          </p:cNvGrpSpPr>
          <p:nvPr/>
        </p:nvGrpSpPr>
        <p:grpSpPr bwMode="auto">
          <a:xfrm>
            <a:off x="3031046" y="907810"/>
            <a:ext cx="918654" cy="898142"/>
            <a:chOff x="0" y="0"/>
            <a:chExt cx="1422030" cy="1422030"/>
          </a:xfrm>
        </p:grpSpPr>
        <p:sp>
          <p:nvSpPr>
            <p:cNvPr id="15" name="Freeform 4">
              <a:extLst>
                <a:ext uri="{FF2B5EF4-FFF2-40B4-BE49-F238E27FC236}">
                  <a16:creationId xmlns:a16="http://schemas.microsoft.com/office/drawing/2014/main" id="{C2E1F16E-BA2A-4C7A-BA02-7C8D5D44D5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9214" y="312811"/>
              <a:ext cx="1011241" cy="906072"/>
            </a:xfrm>
            <a:custGeom>
              <a:avLst/>
              <a:gdLst>
                <a:gd name="T0" fmla="*/ 0 w 250"/>
                <a:gd name="T1" fmla="*/ 0 h 224"/>
                <a:gd name="T2" fmla="*/ 48 w 250"/>
                <a:gd name="T3" fmla="*/ 188 h 224"/>
                <a:gd name="T4" fmla="*/ 141 w 250"/>
                <a:gd name="T5" fmla="*/ 158 h 224"/>
                <a:gd name="T6" fmla="*/ 58 w 250"/>
                <a:gd name="T7" fmla="*/ 59 h 224"/>
                <a:gd name="T8" fmla="*/ 165 w 250"/>
                <a:gd name="T9" fmla="*/ 151 h 224"/>
                <a:gd name="T10" fmla="*/ 250 w 250"/>
                <a:gd name="T11" fmla="*/ 124 h 224"/>
                <a:gd name="T12" fmla="*/ 0 w 250"/>
                <a:gd name="T13" fmla="*/ 0 h 224"/>
                <a:gd name="T14" fmla="*/ 143 w 250"/>
                <a:gd name="T15" fmla="*/ 224 h 224"/>
                <a:gd name="T16" fmla="*/ 143 w 250"/>
                <a:gd name="T17" fmla="*/ 173 h 224"/>
                <a:gd name="T18" fmla="*/ 114 w 250"/>
                <a:gd name="T19" fmla="*/ 183 h 224"/>
                <a:gd name="T20" fmla="*/ 143 w 250"/>
                <a:gd name="T21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50" h="224">
                  <a:moveTo>
                    <a:pt x="0" y="0"/>
                  </a:moveTo>
                  <a:lnTo>
                    <a:pt x="48" y="188"/>
                  </a:lnTo>
                  <a:lnTo>
                    <a:pt x="141" y="158"/>
                  </a:lnTo>
                  <a:lnTo>
                    <a:pt x="58" y="59"/>
                  </a:lnTo>
                  <a:lnTo>
                    <a:pt x="165" y="151"/>
                  </a:lnTo>
                  <a:lnTo>
                    <a:pt x="250" y="124"/>
                  </a:lnTo>
                  <a:lnTo>
                    <a:pt x="0" y="0"/>
                  </a:lnTo>
                  <a:close/>
                  <a:moveTo>
                    <a:pt x="143" y="224"/>
                  </a:moveTo>
                  <a:lnTo>
                    <a:pt x="143" y="173"/>
                  </a:lnTo>
                  <a:lnTo>
                    <a:pt x="114" y="183"/>
                  </a:lnTo>
                  <a:lnTo>
                    <a:pt x="143" y="22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121888" tIns="60944" rIns="121888" bIns="60944"/>
            <a:lstStyle/>
            <a:p>
              <a:endParaRPr lang="zh-CN" altLang="en-US"/>
            </a:p>
          </p:txBody>
        </p:sp>
        <p:sp>
          <p:nvSpPr>
            <p:cNvPr id="16" name="Oval 4">
              <a:extLst>
                <a:ext uri="{FF2B5EF4-FFF2-40B4-BE49-F238E27FC236}">
                  <a16:creationId xmlns:a16="http://schemas.microsoft.com/office/drawing/2014/main" id="{B148977F-431E-42AF-A7DC-B8532C701A3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0"/>
              <a:ext cx="1422030" cy="1422030"/>
            </a:xfrm>
            <a:prstGeom prst="ellipse">
              <a:avLst/>
            </a:prstGeom>
            <a:noFill/>
            <a:ln w="12700" cmpd="sng">
              <a:solidFill>
                <a:schemeClr val="bg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en-US" altLang="zh-CN" sz="3100">
                <a:solidFill>
                  <a:srgbClr val="FFFFFF"/>
                </a:solidFill>
              </a:endParaRP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2E1410C3-F4AC-4CE1-83BC-514C0F57099E}"/>
              </a:ext>
            </a:extLst>
          </p:cNvPr>
          <p:cNvSpPr/>
          <p:nvPr/>
        </p:nvSpPr>
        <p:spPr bwMode="auto">
          <a:xfrm>
            <a:off x="3841144" y="2457450"/>
            <a:ext cx="1729318" cy="32131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LandArea</a:t>
            </a:r>
            <a:endParaRPr lang="en-US" sz="2400" dirty="0">
              <a:solidFill>
                <a:schemeClr val="bg1"/>
              </a:solidFill>
            </a:endParaRPr>
          </a:p>
          <a:p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 err="1">
                <a:solidFill>
                  <a:schemeClr val="bg1"/>
                </a:solidFill>
              </a:rPr>
              <a:t>BuildArea</a:t>
            </a:r>
            <a:endParaRPr lang="en-US" sz="2400" dirty="0">
              <a:solidFill>
                <a:schemeClr val="bg1"/>
              </a:solidFill>
            </a:endParaRPr>
          </a:p>
          <a:p>
            <a:pPr algn="ctr"/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 err="1">
                <a:solidFill>
                  <a:schemeClr val="bg1"/>
                </a:solidFill>
              </a:rPr>
              <a:t>BuildVol</a:t>
            </a:r>
            <a:br>
              <a:rPr lang="en-US" sz="2400" dirty="0">
                <a:solidFill>
                  <a:schemeClr val="bg1"/>
                </a:solidFill>
              </a:rPr>
            </a:br>
            <a:br>
              <a:rPr lang="en-US" sz="2400" dirty="0">
                <a:solidFill>
                  <a:schemeClr val="bg1"/>
                </a:solidFill>
              </a:rPr>
            </a:br>
            <a:br>
              <a:rPr lang="en-US" sz="2400" dirty="0"/>
            </a:br>
            <a:br>
              <a:rPr lang="en-US" sz="2400" dirty="0">
                <a:solidFill>
                  <a:schemeClr val="bg1"/>
                </a:solidFill>
              </a:rPr>
            </a:b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D560D46-75D0-4C4B-9BB3-7CD2DEAC3E41}"/>
              </a:ext>
            </a:extLst>
          </p:cNvPr>
          <p:cNvSpPr/>
          <p:nvPr/>
        </p:nvSpPr>
        <p:spPr bwMode="auto">
          <a:xfrm>
            <a:off x="6870700" y="2457450"/>
            <a:ext cx="2628900" cy="32131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lvl="1" algn="ctr">
              <a:spcBef>
                <a:spcPts val="600"/>
              </a:spcBef>
            </a:pPr>
            <a:endParaRPr lang="en-US" sz="1100" dirty="0">
              <a:solidFill>
                <a:schemeClr val="bg1"/>
              </a:solidFill>
            </a:endParaRP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ALL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ZIP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ZIP3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TAXCLASS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BORO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STORIES</a:t>
            </a:r>
          </a:p>
          <a:p>
            <a:pPr marL="0" lvl="1" algn="ctr">
              <a:spcBef>
                <a:spcPts val="600"/>
              </a:spcBef>
            </a:pPr>
            <a:r>
              <a:rPr lang="en-US" sz="2200" dirty="0">
                <a:solidFill>
                  <a:schemeClr val="bg1"/>
                </a:solidFill>
              </a:rPr>
              <a:t>BORO + TAXCLASS</a:t>
            </a:r>
            <a:endParaRPr kumimoji="0" lang="en-US" sz="22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41EE6AD-D985-4110-BA84-567D5D1FDD31}"/>
              </a:ext>
            </a:extLst>
          </p:cNvPr>
          <p:cNvSpPr/>
          <p:nvPr/>
        </p:nvSpPr>
        <p:spPr bwMode="auto">
          <a:xfrm>
            <a:off x="865860" y="2457450"/>
            <a:ext cx="1659321" cy="32131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endParaRPr lang="en-US" sz="2400" dirty="0">
              <a:solidFill>
                <a:schemeClr val="bg1"/>
              </a:solidFill>
            </a:endParaRP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FULLVAL</a:t>
            </a:r>
          </a:p>
          <a:p>
            <a:pPr algn="ctr"/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AVLAND</a:t>
            </a:r>
            <a:br>
              <a:rPr lang="en-US" sz="2400" dirty="0">
                <a:solidFill>
                  <a:schemeClr val="bg1"/>
                </a:solidFill>
              </a:rPr>
            </a:b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AVTOT</a:t>
            </a:r>
          </a:p>
          <a:p>
            <a:pPr algn="ctr"/>
            <a:br>
              <a:rPr lang="en-US" sz="2400" dirty="0">
                <a:solidFill>
                  <a:schemeClr val="bg1"/>
                </a:solidFill>
              </a:rPr>
            </a:br>
            <a:endParaRPr kumimoji="0" lang="en-US" sz="24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7028A9F8-9EDB-4314-A42F-DF7ABB378E85}"/>
              </a:ext>
            </a:extLst>
          </p:cNvPr>
          <p:cNvSpPr/>
          <p:nvPr/>
        </p:nvSpPr>
        <p:spPr bwMode="auto">
          <a:xfrm>
            <a:off x="2361211" y="3612497"/>
            <a:ext cx="1636040" cy="1045198"/>
          </a:xfrm>
          <a:prstGeom prst="rightArrow">
            <a:avLst/>
          </a:prstGeom>
          <a:solidFill>
            <a:srgbClr val="00808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2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cs typeface="Arial" panose="020B0604020202020204" pitchFamily="34" charset="0"/>
              </a:rPr>
              <a:t>Divided</a:t>
            </a:r>
            <a:r>
              <a:rPr kumimoji="0" lang="en-US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cs typeface="Arial" panose="020B0604020202020204" pitchFamily="34" charset="0"/>
              </a:rPr>
              <a:t> </a:t>
            </a:r>
            <a:r>
              <a:rPr kumimoji="0" lang="en-US" sz="2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cs typeface="Arial" panose="020B0604020202020204" pitchFamily="34" charset="0"/>
              </a:rPr>
              <a:t>by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D31EB14E-C80D-4F78-ABD9-873702B59EB3}"/>
              </a:ext>
            </a:extLst>
          </p:cNvPr>
          <p:cNvSpPr/>
          <p:nvPr/>
        </p:nvSpPr>
        <p:spPr bwMode="auto">
          <a:xfrm>
            <a:off x="5476343" y="3612497"/>
            <a:ext cx="1636040" cy="1045198"/>
          </a:xfrm>
          <a:prstGeom prst="rightArrow">
            <a:avLst/>
          </a:prstGeom>
          <a:solidFill>
            <a:srgbClr val="00808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kumimoji="0" lang="en-US" sz="200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j-lt"/>
                <a:cs typeface="Arial" panose="020B0604020202020204" pitchFamily="34" charset="0"/>
              </a:rPr>
              <a:t>Group by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3E731FF-95BE-4C57-AA07-2EBEC1A6909F}"/>
              </a:ext>
            </a:extLst>
          </p:cNvPr>
          <p:cNvSpPr/>
          <p:nvPr/>
        </p:nvSpPr>
        <p:spPr bwMode="auto">
          <a:xfrm>
            <a:off x="-6350" y="6203267"/>
            <a:ext cx="12204700" cy="692832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>
              <a:spcBef>
                <a:spcPts val="600"/>
              </a:spcBef>
            </a:pPr>
            <a:r>
              <a:rPr lang="en-US" sz="3600" dirty="0">
                <a:solidFill>
                  <a:schemeClr val="bg1"/>
                </a:solidFill>
              </a:rPr>
              <a:t>	  3              x 	          3              x              </a:t>
            </a:r>
            <a:r>
              <a:rPr kumimoji="0" lang="en-US" sz="36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rPr>
              <a:t>7            =       63</a:t>
            </a:r>
          </a:p>
        </p:txBody>
      </p:sp>
      <p:sp>
        <p:nvSpPr>
          <p:cNvPr id="19" name="任意多边形 1">
            <a:extLst>
              <a:ext uri="{FF2B5EF4-FFF2-40B4-BE49-F238E27FC236}">
                <a16:creationId xmlns:a16="http://schemas.microsoft.com/office/drawing/2014/main" id="{BD50A233-B851-2F4E-852C-A0A994FFFF35}"/>
              </a:ext>
            </a:extLst>
          </p:cNvPr>
          <p:cNvSpPr>
            <a:spLocks/>
          </p:cNvSpPr>
          <p:nvPr/>
        </p:nvSpPr>
        <p:spPr bwMode="auto">
          <a:xfrm>
            <a:off x="9260447" y="-3425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0" name="任意多边形 2">
            <a:extLst>
              <a:ext uri="{FF2B5EF4-FFF2-40B4-BE49-F238E27FC236}">
                <a16:creationId xmlns:a16="http://schemas.microsoft.com/office/drawing/2014/main" id="{4B600942-8C7F-E945-8175-BFB649828F33}"/>
              </a:ext>
            </a:extLst>
          </p:cNvPr>
          <p:cNvSpPr>
            <a:spLocks/>
          </p:cNvSpPr>
          <p:nvPr/>
        </p:nvSpPr>
        <p:spPr bwMode="auto">
          <a:xfrm>
            <a:off x="8991745" y="-82300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/>
          </a:p>
        </p:txBody>
      </p:sp>
      <p:sp>
        <p:nvSpPr>
          <p:cNvPr id="21" name="矩形 56">
            <a:extLst>
              <a:ext uri="{FF2B5EF4-FFF2-40B4-BE49-F238E27FC236}">
                <a16:creationId xmlns:a16="http://schemas.microsoft.com/office/drawing/2014/main" id="{77B8EF26-9666-304B-B7D2-43C8ECB806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3514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3" grpId="0" animBg="1"/>
      <p:bldP spid="4" grpId="0" animBg="1"/>
      <p:bldP spid="23" grpId="0" animBg="1"/>
      <p:bldP spid="26" grpId="0" uiExpand="1" build="allAtOnce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63895B5-E6D3-D94D-B99B-3F36CDD2AA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Rectangle 3">
            <a:extLst>
              <a:ext uri="{FF2B5EF4-FFF2-40B4-BE49-F238E27FC236}">
                <a16:creationId xmlns:a16="http://schemas.microsoft.com/office/drawing/2014/main" id="{5B67F858-E4FF-7141-A344-65D478950E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763" y="0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70000"/>
            </a:scheme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38915" name="等腰三角形 29"/>
          <p:cNvSpPr>
            <a:spLocks/>
          </p:cNvSpPr>
          <p:nvPr/>
        </p:nvSpPr>
        <p:spPr bwMode="auto">
          <a:xfrm>
            <a:off x="0" y="-30163"/>
            <a:ext cx="12279313" cy="6888163"/>
          </a:xfrm>
          <a:custGeom>
            <a:avLst/>
            <a:gdLst>
              <a:gd name="T0" fmla="*/ 0 w 12279085"/>
              <a:gd name="T1" fmla="*/ 6888843 h 6888843"/>
              <a:gd name="T2" fmla="*/ 11875155 w 12279085"/>
              <a:gd name="T3" fmla="*/ 16328 h 6888843"/>
              <a:gd name="T4" fmla="*/ 12213266 w 12279085"/>
              <a:gd name="T5" fmla="*/ 0 h 6888843"/>
              <a:gd name="T6" fmla="*/ 12279085 w 12279085"/>
              <a:gd name="T7" fmla="*/ 429986 h 6888843"/>
              <a:gd name="T8" fmla="*/ 0 w 12279085"/>
              <a:gd name="T9" fmla="*/ 6888843 h 6888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279085" h="6888843">
                <a:moveTo>
                  <a:pt x="0" y="6888843"/>
                </a:moveTo>
                <a:lnTo>
                  <a:pt x="11875155" y="16328"/>
                </a:lnTo>
                <a:lnTo>
                  <a:pt x="12213266" y="0"/>
                </a:lnTo>
                <a:lnTo>
                  <a:pt x="12279085" y="429986"/>
                </a:lnTo>
                <a:lnTo>
                  <a:pt x="0" y="6888843"/>
                </a:lnTo>
                <a:close/>
              </a:path>
            </a:pathLst>
          </a:custGeom>
          <a:solidFill>
            <a:schemeClr val="bg1">
              <a:alpha val="71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8916" name="等腰三角形 26"/>
          <p:cNvSpPr>
            <a:spLocks noChangeArrowheads="1"/>
          </p:cNvSpPr>
          <p:nvPr/>
        </p:nvSpPr>
        <p:spPr bwMode="auto">
          <a:xfrm rot="5400000" flipH="1">
            <a:off x="2496344" y="-2516982"/>
            <a:ext cx="6889750" cy="11891963"/>
          </a:xfrm>
          <a:prstGeom prst="triangle">
            <a:avLst>
              <a:gd name="adj" fmla="val 100000"/>
            </a:avLst>
          </a:prstGeom>
          <a:solidFill>
            <a:srgbClr val="008080">
              <a:alpha val="45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8917" name="组合 4"/>
          <p:cNvGrpSpPr>
            <a:grpSpLocks/>
          </p:cNvGrpSpPr>
          <p:nvPr/>
        </p:nvGrpSpPr>
        <p:grpSpPr bwMode="auto">
          <a:xfrm>
            <a:off x="304799" y="3999744"/>
            <a:ext cx="3035872" cy="2683631"/>
            <a:chOff x="-144404" y="-1280667"/>
            <a:chExt cx="3034608" cy="2684441"/>
          </a:xfrm>
        </p:grpSpPr>
        <p:sp>
          <p:nvSpPr>
            <p:cNvPr id="38918" name="文本框 5"/>
            <p:cNvSpPr txBox="1">
              <a:spLocks noChangeArrowheads="1"/>
            </p:cNvSpPr>
            <p:nvPr/>
          </p:nvSpPr>
          <p:spPr bwMode="auto">
            <a:xfrm>
              <a:off x="-144404" y="-1280667"/>
              <a:ext cx="3034608" cy="9543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Variable</a:t>
              </a:r>
            </a:p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Standardization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19" name="组合 6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20" name="椭圆 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21" name="椭圆 8"/>
              <p:cNvSpPr>
                <a:spLocks noChangeArrowheads="1"/>
              </p:cNvSpPr>
              <p:nvPr/>
            </p:nvSpPr>
            <p:spPr bwMode="auto">
              <a:xfrm>
                <a:off x="76200" y="76200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22" name="直接连接符 9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38923" name="矩形 10"/>
          <p:cNvSpPr>
            <a:spLocks noChangeArrowheads="1"/>
          </p:cNvSpPr>
          <p:nvPr/>
        </p:nvSpPr>
        <p:spPr bwMode="auto">
          <a:xfrm>
            <a:off x="2627313" y="5813610"/>
            <a:ext cx="2181225" cy="707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Scale to be Comparable</a:t>
            </a:r>
          </a:p>
        </p:txBody>
      </p:sp>
      <p:sp>
        <p:nvSpPr>
          <p:cNvPr id="27" name="文本框 5">
            <a:extLst>
              <a:ext uri="{FF2B5EF4-FFF2-40B4-BE49-F238E27FC236}">
                <a16:creationId xmlns:a16="http://schemas.microsoft.com/office/drawing/2014/main" id="{105BD21F-C0F7-45E8-A882-FA1A4476FB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8573" y="2335037"/>
            <a:ext cx="30358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56">
            <a:extLst>
              <a:ext uri="{FF2B5EF4-FFF2-40B4-BE49-F238E27FC236}">
                <a16:creationId xmlns:a16="http://schemas.microsoft.com/office/drawing/2014/main" id="{60B453CF-0BFC-4C47-972E-D4DDDD5D18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9750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8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2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298BCE-42ED-D248-98CD-46D840916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3" t="61400" r="3043" b="16327"/>
          <a:stretch/>
        </p:blipFill>
        <p:spPr>
          <a:xfrm>
            <a:off x="0" y="0"/>
            <a:ext cx="12192000" cy="2168473"/>
          </a:xfrm>
          <a:prstGeom prst="rect">
            <a:avLst/>
          </a:prstGeom>
        </p:spPr>
      </p:pic>
      <p:sp>
        <p:nvSpPr>
          <p:cNvPr id="20483" name="矩形 44"/>
          <p:cNvSpPr>
            <a:spLocks noChangeArrowheads="1"/>
          </p:cNvSpPr>
          <p:nvPr/>
        </p:nvSpPr>
        <p:spPr bwMode="auto">
          <a:xfrm>
            <a:off x="1588" y="2474913"/>
            <a:ext cx="12192000" cy="134937"/>
          </a:xfrm>
          <a:prstGeom prst="rect">
            <a:avLst/>
          </a:pr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486" name="Oval 6"/>
          <p:cNvSpPr>
            <a:spLocks noChangeArrowheads="1"/>
          </p:cNvSpPr>
          <p:nvPr/>
        </p:nvSpPr>
        <p:spPr bwMode="auto">
          <a:xfrm>
            <a:off x="1943100" y="2982913"/>
            <a:ext cx="1357313" cy="1355725"/>
          </a:xfrm>
          <a:prstGeom prst="ellipse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800" b="1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0491" name="组合 1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8238" y="3444875"/>
            <a:ext cx="427037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3" name="TextBox 13"/>
          <p:cNvSpPr txBox="1">
            <a:spLocks noChangeArrowheads="1"/>
          </p:cNvSpPr>
          <p:nvPr/>
        </p:nvSpPr>
        <p:spPr bwMode="auto">
          <a:xfrm>
            <a:off x="1218406" y="4800600"/>
            <a:ext cx="2806700" cy="9479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Variable </a:t>
            </a:r>
          </a:p>
          <a:p>
            <a:pPr algn="ctr" eaLnBrk="1" hangingPunct="1">
              <a:spcBef>
                <a:spcPct val="20000"/>
              </a:spcBef>
            </a:pPr>
            <a:r>
              <a:rPr lang="en-US" altLang="zh-CN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Standardization</a:t>
            </a:r>
          </a:p>
        </p:txBody>
      </p:sp>
      <p:sp>
        <p:nvSpPr>
          <p:cNvPr id="20498" name="矩形 43"/>
          <p:cNvSpPr>
            <a:spLocks noChangeArrowheads="1"/>
          </p:cNvSpPr>
          <p:nvPr/>
        </p:nvSpPr>
        <p:spPr bwMode="auto">
          <a:xfrm>
            <a:off x="0" y="2249488"/>
            <a:ext cx="12192000" cy="1889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97C918-9FFD-447E-9DBA-B8447616E4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6000" y="2630435"/>
            <a:ext cx="6235832" cy="227607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AD1CF33-AD94-458B-85B5-EF9CDBAE8E51}"/>
              </a:ext>
            </a:extLst>
          </p:cNvPr>
          <p:cNvSpPr/>
          <p:nvPr/>
        </p:nvSpPr>
        <p:spPr>
          <a:xfrm>
            <a:off x="5383696" y="4906514"/>
            <a:ext cx="6096000" cy="87857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rgbClr val="222222"/>
                </a:solidFill>
                <a:latin typeface="Roboto"/>
              </a:rPr>
              <a:t> </a:t>
            </a:r>
            <a:r>
              <a:rPr lang="en-US" b="1" dirty="0">
                <a:solidFill>
                  <a:srgbClr val="222222"/>
                </a:solidFill>
                <a:latin typeface="Roboto"/>
              </a:rPr>
              <a:t>z</a:t>
            </a:r>
            <a:r>
              <a:rPr lang="en-US" dirty="0">
                <a:solidFill>
                  <a:srgbClr val="222222"/>
                </a:solidFill>
                <a:latin typeface="Roboto"/>
              </a:rPr>
              <a:t>-</a:t>
            </a:r>
            <a:r>
              <a:rPr lang="en-US" b="1" dirty="0">
                <a:solidFill>
                  <a:srgbClr val="222222"/>
                </a:solidFill>
                <a:latin typeface="Roboto"/>
              </a:rPr>
              <a:t>scores</a:t>
            </a:r>
            <a:r>
              <a:rPr lang="en-US" dirty="0">
                <a:solidFill>
                  <a:srgbClr val="222222"/>
                </a:solidFill>
                <a:latin typeface="Roboto"/>
              </a:rPr>
              <a:t> have a distribution with a mean of 0 and a standard deviation of 1. </a:t>
            </a:r>
            <a:endParaRPr lang="en-US" dirty="0"/>
          </a:p>
        </p:txBody>
      </p:sp>
      <p:sp>
        <p:nvSpPr>
          <p:cNvPr id="11" name="矩形 56">
            <a:extLst>
              <a:ext uri="{FF2B5EF4-FFF2-40B4-BE49-F238E27FC236}">
                <a16:creationId xmlns:a16="http://schemas.microsoft.com/office/drawing/2014/main" id="{3E7BF426-484C-564A-848C-B657E6686F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9234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5F990F13-6FF8-0749-86DC-E21F8FF80C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Rectangle 3">
            <a:extLst>
              <a:ext uri="{FF2B5EF4-FFF2-40B4-BE49-F238E27FC236}">
                <a16:creationId xmlns:a16="http://schemas.microsoft.com/office/drawing/2014/main" id="{21103837-0E68-B34D-8893-4C099635E5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763" y="0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70000"/>
            </a:scheme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38915" name="等腰三角形 29"/>
          <p:cNvSpPr>
            <a:spLocks/>
          </p:cNvSpPr>
          <p:nvPr/>
        </p:nvSpPr>
        <p:spPr bwMode="auto">
          <a:xfrm>
            <a:off x="0" y="-30163"/>
            <a:ext cx="12279313" cy="6888163"/>
          </a:xfrm>
          <a:custGeom>
            <a:avLst/>
            <a:gdLst>
              <a:gd name="T0" fmla="*/ 0 w 12279085"/>
              <a:gd name="T1" fmla="*/ 6888843 h 6888843"/>
              <a:gd name="T2" fmla="*/ 11875155 w 12279085"/>
              <a:gd name="T3" fmla="*/ 16328 h 6888843"/>
              <a:gd name="T4" fmla="*/ 12213266 w 12279085"/>
              <a:gd name="T5" fmla="*/ 0 h 6888843"/>
              <a:gd name="T6" fmla="*/ 12279085 w 12279085"/>
              <a:gd name="T7" fmla="*/ 429986 h 6888843"/>
              <a:gd name="T8" fmla="*/ 0 w 12279085"/>
              <a:gd name="T9" fmla="*/ 6888843 h 6888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279085" h="6888843">
                <a:moveTo>
                  <a:pt x="0" y="6888843"/>
                </a:moveTo>
                <a:lnTo>
                  <a:pt x="11875155" y="16328"/>
                </a:lnTo>
                <a:lnTo>
                  <a:pt x="12213266" y="0"/>
                </a:lnTo>
                <a:lnTo>
                  <a:pt x="12279085" y="429986"/>
                </a:lnTo>
                <a:lnTo>
                  <a:pt x="0" y="6888843"/>
                </a:lnTo>
                <a:close/>
              </a:path>
            </a:pathLst>
          </a:custGeom>
          <a:solidFill>
            <a:schemeClr val="bg1">
              <a:alpha val="71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8916" name="等腰三角形 26"/>
          <p:cNvSpPr>
            <a:spLocks noChangeArrowheads="1"/>
          </p:cNvSpPr>
          <p:nvPr/>
        </p:nvSpPr>
        <p:spPr bwMode="auto">
          <a:xfrm rot="5400000" flipH="1">
            <a:off x="2496344" y="-2516982"/>
            <a:ext cx="6889750" cy="11891963"/>
          </a:xfrm>
          <a:prstGeom prst="triangle">
            <a:avLst>
              <a:gd name="adj" fmla="val 100000"/>
            </a:avLst>
          </a:prstGeom>
          <a:solidFill>
            <a:srgbClr val="008080">
              <a:alpha val="45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8917" name="组合 4"/>
          <p:cNvGrpSpPr>
            <a:grpSpLocks/>
          </p:cNvGrpSpPr>
          <p:nvPr/>
        </p:nvGrpSpPr>
        <p:grpSpPr bwMode="auto">
          <a:xfrm>
            <a:off x="304799" y="3999744"/>
            <a:ext cx="3035872" cy="2683631"/>
            <a:chOff x="-144404" y="-1280667"/>
            <a:chExt cx="3034608" cy="2684441"/>
          </a:xfrm>
        </p:grpSpPr>
        <p:sp>
          <p:nvSpPr>
            <p:cNvPr id="38918" name="文本框 5"/>
            <p:cNvSpPr txBox="1">
              <a:spLocks noChangeArrowheads="1"/>
            </p:cNvSpPr>
            <p:nvPr/>
          </p:nvSpPr>
          <p:spPr bwMode="auto">
            <a:xfrm>
              <a:off x="-144404" y="-1280667"/>
              <a:ext cx="3034608" cy="9543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Variable</a:t>
              </a:r>
            </a:p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Standardization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19" name="组合 6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20" name="椭圆 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21" name="椭圆 8"/>
              <p:cNvSpPr>
                <a:spLocks noChangeArrowheads="1"/>
              </p:cNvSpPr>
              <p:nvPr/>
            </p:nvSpPr>
            <p:spPr bwMode="auto">
              <a:xfrm>
                <a:off x="76200" y="76200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22" name="直接连接符 9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38923" name="矩形 10"/>
          <p:cNvSpPr>
            <a:spLocks noChangeArrowheads="1"/>
          </p:cNvSpPr>
          <p:nvPr/>
        </p:nvSpPr>
        <p:spPr bwMode="auto">
          <a:xfrm>
            <a:off x="2627313" y="5813610"/>
            <a:ext cx="2181225" cy="707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Scale to be Comparable</a:t>
            </a:r>
          </a:p>
        </p:txBody>
      </p:sp>
      <p:grpSp>
        <p:nvGrpSpPr>
          <p:cNvPr id="38924" name="组合 11"/>
          <p:cNvGrpSpPr>
            <a:grpSpLocks/>
          </p:cNvGrpSpPr>
          <p:nvPr/>
        </p:nvGrpSpPr>
        <p:grpSpPr bwMode="auto">
          <a:xfrm>
            <a:off x="3046509" y="2165759"/>
            <a:ext cx="2998691" cy="2591979"/>
            <a:chOff x="-822486" y="-1188989"/>
            <a:chExt cx="2999629" cy="2592763"/>
          </a:xfrm>
        </p:grpSpPr>
        <p:sp>
          <p:nvSpPr>
            <p:cNvPr id="38925" name="文本框 12"/>
            <p:cNvSpPr txBox="1">
              <a:spLocks noChangeArrowheads="1"/>
            </p:cNvSpPr>
            <p:nvPr/>
          </p:nvSpPr>
          <p:spPr bwMode="auto">
            <a:xfrm>
              <a:off x="-822486" y="-1188989"/>
              <a:ext cx="2329416" cy="1385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Principal Component Analysis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26" name="组合 13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27" name="椭圆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28" name="椭圆 15"/>
              <p:cNvSpPr>
                <a:spLocks noChangeArrowheads="1"/>
              </p:cNvSpPr>
              <p:nvPr/>
            </p:nvSpPr>
            <p:spPr bwMode="auto">
              <a:xfrm>
                <a:off x="78015" y="76684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29" name="直接连接符 16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38930" name="矩形 17"/>
          <p:cNvSpPr>
            <a:spLocks noChangeArrowheads="1"/>
          </p:cNvSpPr>
          <p:nvPr/>
        </p:nvSpPr>
        <p:spPr bwMode="auto">
          <a:xfrm>
            <a:off x="5969000" y="3929063"/>
            <a:ext cx="2181225" cy="707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Reduce dimension </a:t>
            </a:r>
          </a:p>
        </p:txBody>
      </p:sp>
      <p:sp>
        <p:nvSpPr>
          <p:cNvPr id="27" name="文本框 5">
            <a:extLst>
              <a:ext uri="{FF2B5EF4-FFF2-40B4-BE49-F238E27FC236}">
                <a16:creationId xmlns:a16="http://schemas.microsoft.com/office/drawing/2014/main" id="{105BD21F-C0F7-45E8-A882-FA1A4476FB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8573" y="2335037"/>
            <a:ext cx="30358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56">
            <a:extLst>
              <a:ext uri="{FF2B5EF4-FFF2-40B4-BE49-F238E27FC236}">
                <a16:creationId xmlns:a16="http://schemas.microsoft.com/office/drawing/2014/main" id="{5F02DD63-13BA-E646-A49A-710093C6E3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5384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8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93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298BCE-42ED-D248-98CD-46D840916F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3" t="61400" r="3043" b="16327"/>
          <a:stretch/>
        </p:blipFill>
        <p:spPr>
          <a:xfrm>
            <a:off x="0" y="0"/>
            <a:ext cx="12192000" cy="2168473"/>
          </a:xfrm>
          <a:prstGeom prst="rect">
            <a:avLst/>
          </a:prstGeom>
        </p:spPr>
      </p:pic>
      <p:sp>
        <p:nvSpPr>
          <p:cNvPr id="20483" name="矩形 44"/>
          <p:cNvSpPr>
            <a:spLocks noChangeArrowheads="1"/>
          </p:cNvSpPr>
          <p:nvPr/>
        </p:nvSpPr>
        <p:spPr bwMode="auto">
          <a:xfrm>
            <a:off x="1588" y="2474913"/>
            <a:ext cx="12192000" cy="134937"/>
          </a:xfrm>
          <a:prstGeom prst="rect">
            <a:avLst/>
          </a:pr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0486" name="Oval 6"/>
          <p:cNvSpPr>
            <a:spLocks noChangeArrowheads="1"/>
          </p:cNvSpPr>
          <p:nvPr/>
        </p:nvSpPr>
        <p:spPr bwMode="auto">
          <a:xfrm>
            <a:off x="1943100" y="2982913"/>
            <a:ext cx="1357313" cy="1355725"/>
          </a:xfrm>
          <a:prstGeom prst="ellipse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2800" b="1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0491" name="组合 13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8238" y="3444875"/>
            <a:ext cx="427037" cy="420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3" name="TextBox 13"/>
          <p:cNvSpPr txBox="1">
            <a:spLocks noChangeArrowheads="1"/>
          </p:cNvSpPr>
          <p:nvPr/>
        </p:nvSpPr>
        <p:spPr bwMode="auto">
          <a:xfrm>
            <a:off x="1218406" y="4800600"/>
            <a:ext cx="2806700" cy="1723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Principal Component Analysis</a:t>
            </a:r>
          </a:p>
          <a:p>
            <a:pPr algn="ctr" eaLnBrk="1" hangingPunct="1"/>
            <a:r>
              <a:rPr lang="en-US" altLang="zh-CN" sz="2800" b="1" dirty="0">
                <a:solidFill>
                  <a:srgbClr val="445469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(PCA)</a:t>
            </a:r>
            <a:endParaRPr lang="zh-CN" altLang="en-US" sz="2800" b="1" dirty="0">
              <a:solidFill>
                <a:srgbClr val="445469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0498" name="矩形 43"/>
          <p:cNvSpPr>
            <a:spLocks noChangeArrowheads="1"/>
          </p:cNvSpPr>
          <p:nvPr/>
        </p:nvSpPr>
        <p:spPr bwMode="auto">
          <a:xfrm>
            <a:off x="0" y="2249488"/>
            <a:ext cx="12192000" cy="1889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0" name="Picture 2" descr="https://lh5.googleusercontent.com/vjCVjmVAae79OovyJHibGh0RnZ8WtOIuQTVr1Ryqtw99veIMc607TxIV_38W1Ajil3yqPwPAgdpL1TKqdXj9jiirU68jZzVjmft7BXVHTaMCQC-S1PxZQWeFbR5K057gDpJonOAW">
            <a:extLst>
              <a:ext uri="{FF2B5EF4-FFF2-40B4-BE49-F238E27FC236}">
                <a16:creationId xmlns:a16="http://schemas.microsoft.com/office/drawing/2014/main" id="{38A82BBB-A4A1-2C42-96AA-45285BD44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416" y="2751510"/>
            <a:ext cx="4682005" cy="3537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9C0935F7-73D6-0B41-85AC-8C86152366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753811"/>
              </p:ext>
            </p:extLst>
          </p:nvPr>
        </p:nvGraphicFramePr>
        <p:xfrm>
          <a:off x="8941702" y="2850851"/>
          <a:ext cx="2829030" cy="333844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36591">
                  <a:extLst>
                    <a:ext uri="{9D8B030D-6E8A-4147-A177-3AD203B41FA5}">
                      <a16:colId xmlns:a16="http://schemas.microsoft.com/office/drawing/2014/main" val="874528234"/>
                    </a:ext>
                  </a:extLst>
                </a:gridCol>
                <a:gridCol w="1792439">
                  <a:extLst>
                    <a:ext uri="{9D8B030D-6E8A-4147-A177-3AD203B41FA5}">
                      <a16:colId xmlns:a16="http://schemas.microsoft.com/office/drawing/2014/main" val="2530852282"/>
                    </a:ext>
                  </a:extLst>
                </a:gridCol>
              </a:tblGrid>
              <a:tr h="507384">
                <a:tc>
                  <a:txBody>
                    <a:bodyPr/>
                    <a:lstStyle/>
                    <a:p>
                      <a:pPr algn="ctr" fontAlgn="ctr"/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u="none" strike="noStrike" dirty="0">
                          <a:effectLst/>
                        </a:rPr>
                        <a:t>Percentage of </a:t>
                      </a:r>
                    </a:p>
                    <a:p>
                      <a:pPr algn="ctr" fontAlgn="ctr"/>
                      <a:r>
                        <a:rPr lang="en-US" sz="1200" b="1" u="none" strike="noStrike" dirty="0">
                          <a:effectLst/>
                        </a:rPr>
                        <a:t>explained variance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ourier New" panose="02070309020205020404" pitchFamily="49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622906305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PC1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25.44%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87142517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PC2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15.94%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23842891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PC3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9.26%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330245028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PC4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7.29%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83453288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PC5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5.87%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108892383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PC6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4.99%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658067948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PC7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4.67%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3056043083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PC8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4.42%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574673634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PC9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4.03%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2824599850"/>
                  </a:ext>
                </a:extLst>
              </a:tr>
              <a:tr h="28310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>
                          <a:effectLst/>
                        </a:rPr>
                        <a:t>PC10</a:t>
                      </a:r>
                      <a:endParaRPr lang="en-US" sz="16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u="none" strike="noStrike" dirty="0">
                          <a:effectLst/>
                        </a:rPr>
                        <a:t>3.32%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ctr"/>
                </a:tc>
                <a:extLst>
                  <a:ext uri="{0D108BD9-81ED-4DB2-BD59-A6C34878D82A}">
                    <a16:rowId xmlns:a16="http://schemas.microsoft.com/office/drawing/2014/main" val="4955791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F5187C0C-8CEC-F343-B069-B6E24EE4F714}"/>
              </a:ext>
            </a:extLst>
          </p:cNvPr>
          <p:cNvSpPr/>
          <p:nvPr/>
        </p:nvSpPr>
        <p:spPr>
          <a:xfrm>
            <a:off x="4341986" y="6339483"/>
            <a:ext cx="71353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remove these correlations and achieve a reduction in dimensions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矩形 56">
            <a:extLst>
              <a:ext uri="{FF2B5EF4-FFF2-40B4-BE49-F238E27FC236}">
                <a16:creationId xmlns:a16="http://schemas.microsoft.com/office/drawing/2014/main" id="{A4F68DED-92D7-584E-9685-3651F79C4E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7571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3">
            <a:extLst>
              <a:ext uri="{FF2B5EF4-FFF2-40B4-BE49-F238E27FC236}">
                <a16:creationId xmlns:a16="http://schemas.microsoft.com/office/drawing/2014/main" id="{FC51D5D0-BC5D-1846-BD74-E48B9D89BB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21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84999"/>
            </a:scheme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0136D11-7668-BA42-9750-4C4B0C5EA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1" name="Rectangle 3">
            <a:extLst>
              <a:ext uri="{FF2B5EF4-FFF2-40B4-BE49-F238E27FC236}">
                <a16:creationId xmlns:a16="http://schemas.microsoft.com/office/drawing/2014/main" id="{0B1393CA-23DE-2340-9FAE-30FFDB99E1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763" y="0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70000"/>
            </a:scheme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38915" name="等腰三角形 29"/>
          <p:cNvSpPr>
            <a:spLocks/>
          </p:cNvSpPr>
          <p:nvPr/>
        </p:nvSpPr>
        <p:spPr bwMode="auto">
          <a:xfrm>
            <a:off x="0" y="-30163"/>
            <a:ext cx="12279313" cy="6888163"/>
          </a:xfrm>
          <a:custGeom>
            <a:avLst/>
            <a:gdLst>
              <a:gd name="T0" fmla="*/ 0 w 12279085"/>
              <a:gd name="T1" fmla="*/ 6888843 h 6888843"/>
              <a:gd name="T2" fmla="*/ 11875155 w 12279085"/>
              <a:gd name="T3" fmla="*/ 16328 h 6888843"/>
              <a:gd name="T4" fmla="*/ 12213266 w 12279085"/>
              <a:gd name="T5" fmla="*/ 0 h 6888843"/>
              <a:gd name="T6" fmla="*/ 12279085 w 12279085"/>
              <a:gd name="T7" fmla="*/ 429986 h 6888843"/>
              <a:gd name="T8" fmla="*/ 0 w 12279085"/>
              <a:gd name="T9" fmla="*/ 6888843 h 68888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279085" h="6888843">
                <a:moveTo>
                  <a:pt x="0" y="6888843"/>
                </a:moveTo>
                <a:lnTo>
                  <a:pt x="11875155" y="16328"/>
                </a:lnTo>
                <a:lnTo>
                  <a:pt x="12213266" y="0"/>
                </a:lnTo>
                <a:lnTo>
                  <a:pt x="12279085" y="429986"/>
                </a:lnTo>
                <a:lnTo>
                  <a:pt x="0" y="6888843"/>
                </a:lnTo>
                <a:close/>
              </a:path>
            </a:pathLst>
          </a:custGeom>
          <a:solidFill>
            <a:schemeClr val="bg1">
              <a:alpha val="71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8916" name="等腰三角形 26"/>
          <p:cNvSpPr>
            <a:spLocks noChangeArrowheads="1"/>
          </p:cNvSpPr>
          <p:nvPr/>
        </p:nvSpPr>
        <p:spPr bwMode="auto">
          <a:xfrm rot="5400000" flipH="1">
            <a:off x="2496344" y="-2516982"/>
            <a:ext cx="6889750" cy="11891963"/>
          </a:xfrm>
          <a:prstGeom prst="triangle">
            <a:avLst>
              <a:gd name="adj" fmla="val 100000"/>
            </a:avLst>
          </a:prstGeom>
          <a:solidFill>
            <a:srgbClr val="008080">
              <a:alpha val="45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38917" name="组合 4"/>
          <p:cNvGrpSpPr>
            <a:grpSpLocks/>
          </p:cNvGrpSpPr>
          <p:nvPr/>
        </p:nvGrpSpPr>
        <p:grpSpPr bwMode="auto">
          <a:xfrm>
            <a:off x="304799" y="3999744"/>
            <a:ext cx="3035872" cy="2683631"/>
            <a:chOff x="-144404" y="-1280667"/>
            <a:chExt cx="3034608" cy="2684441"/>
          </a:xfrm>
        </p:grpSpPr>
        <p:sp>
          <p:nvSpPr>
            <p:cNvPr id="38918" name="文本框 5"/>
            <p:cNvSpPr txBox="1">
              <a:spLocks noChangeArrowheads="1"/>
            </p:cNvSpPr>
            <p:nvPr/>
          </p:nvSpPr>
          <p:spPr bwMode="auto">
            <a:xfrm>
              <a:off x="-144404" y="-1280667"/>
              <a:ext cx="3034608" cy="9543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Variable</a:t>
              </a:r>
            </a:p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Standardization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19" name="组合 6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20" name="椭圆 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21" name="椭圆 8"/>
              <p:cNvSpPr>
                <a:spLocks noChangeArrowheads="1"/>
              </p:cNvSpPr>
              <p:nvPr/>
            </p:nvSpPr>
            <p:spPr bwMode="auto">
              <a:xfrm>
                <a:off x="76200" y="76200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22" name="直接连接符 9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38923" name="矩形 10"/>
          <p:cNvSpPr>
            <a:spLocks noChangeArrowheads="1"/>
          </p:cNvSpPr>
          <p:nvPr/>
        </p:nvSpPr>
        <p:spPr bwMode="auto">
          <a:xfrm>
            <a:off x="2627313" y="5813610"/>
            <a:ext cx="2181225" cy="707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Scale to be Comparable</a:t>
            </a:r>
          </a:p>
        </p:txBody>
      </p:sp>
      <p:grpSp>
        <p:nvGrpSpPr>
          <p:cNvPr id="38924" name="组合 11"/>
          <p:cNvGrpSpPr>
            <a:grpSpLocks/>
          </p:cNvGrpSpPr>
          <p:nvPr/>
        </p:nvGrpSpPr>
        <p:grpSpPr bwMode="auto">
          <a:xfrm>
            <a:off x="3046509" y="2165759"/>
            <a:ext cx="2998691" cy="2591979"/>
            <a:chOff x="-822486" y="-1188989"/>
            <a:chExt cx="2999629" cy="2592763"/>
          </a:xfrm>
        </p:grpSpPr>
        <p:sp>
          <p:nvSpPr>
            <p:cNvPr id="38925" name="文本框 12"/>
            <p:cNvSpPr txBox="1">
              <a:spLocks noChangeArrowheads="1"/>
            </p:cNvSpPr>
            <p:nvPr/>
          </p:nvSpPr>
          <p:spPr bwMode="auto">
            <a:xfrm>
              <a:off x="-822486" y="-1188989"/>
              <a:ext cx="2329416" cy="1385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Principal Component Analysis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26" name="组合 13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27" name="椭圆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28" name="椭圆 15"/>
              <p:cNvSpPr>
                <a:spLocks noChangeArrowheads="1"/>
              </p:cNvSpPr>
              <p:nvPr/>
            </p:nvSpPr>
            <p:spPr bwMode="auto">
              <a:xfrm>
                <a:off x="78015" y="76684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29" name="直接连接符 16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38930" name="矩形 17"/>
          <p:cNvSpPr>
            <a:spLocks noChangeArrowheads="1"/>
          </p:cNvSpPr>
          <p:nvPr/>
        </p:nvSpPr>
        <p:spPr bwMode="auto">
          <a:xfrm>
            <a:off x="5969000" y="3929063"/>
            <a:ext cx="2181225" cy="707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Reduce dimension </a:t>
            </a:r>
          </a:p>
        </p:txBody>
      </p:sp>
      <p:grpSp>
        <p:nvGrpSpPr>
          <p:cNvPr id="38931" name="组合 18"/>
          <p:cNvGrpSpPr>
            <a:grpSpLocks/>
          </p:cNvGrpSpPr>
          <p:nvPr/>
        </p:nvGrpSpPr>
        <p:grpSpPr bwMode="auto">
          <a:xfrm>
            <a:off x="5600840" y="777072"/>
            <a:ext cx="3678098" cy="2148691"/>
            <a:chOff x="-1502104" y="-745567"/>
            <a:chExt cx="3679247" cy="2149341"/>
          </a:xfrm>
        </p:grpSpPr>
        <p:sp>
          <p:nvSpPr>
            <p:cNvPr id="38932" name="文本框 19"/>
            <p:cNvSpPr txBox="1">
              <a:spLocks noChangeArrowheads="1"/>
            </p:cNvSpPr>
            <p:nvPr/>
          </p:nvSpPr>
          <p:spPr bwMode="auto">
            <a:xfrm>
              <a:off x="-1502104" y="-745567"/>
              <a:ext cx="3234748" cy="9543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r" eaLnBrk="1" hangingPunct="1"/>
              <a:r>
                <a:rPr lang="en-US" altLang="zh-CN" sz="28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PC Standardization</a:t>
              </a:r>
              <a:endParaRPr lang="zh-CN" altLang="en-US" sz="2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8933" name="组合 20"/>
            <p:cNvGrpSpPr>
              <a:grpSpLocks/>
            </p:cNvGrpSpPr>
            <p:nvPr/>
          </p:nvGrpSpPr>
          <p:grpSpPr bwMode="auto">
            <a:xfrm>
              <a:off x="1654629" y="0"/>
              <a:ext cx="522514" cy="1403774"/>
              <a:chOff x="0" y="0"/>
              <a:chExt cx="522514" cy="1403774"/>
            </a:xfrm>
          </p:grpSpPr>
          <p:sp>
            <p:nvSpPr>
              <p:cNvPr id="38934" name="椭圆 2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22514" cy="522514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38935" name="椭圆 22"/>
              <p:cNvSpPr>
                <a:spLocks noChangeArrowheads="1"/>
              </p:cNvSpPr>
              <p:nvPr/>
            </p:nvSpPr>
            <p:spPr bwMode="auto">
              <a:xfrm>
                <a:off x="76200" y="76200"/>
                <a:ext cx="370114" cy="370114"/>
              </a:xfrm>
              <a:prstGeom prst="ellipse">
                <a:avLst/>
              </a:pr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38936" name="直接连接符 23"/>
              <p:cNvCxnSpPr>
                <a:cxnSpLocks noChangeShapeType="1"/>
              </p:cNvCxnSpPr>
              <p:nvPr/>
            </p:nvCxnSpPr>
            <p:spPr bwMode="auto">
              <a:xfrm>
                <a:off x="261257" y="522514"/>
                <a:ext cx="0" cy="881260"/>
              </a:xfrm>
              <a:prstGeom prst="line">
                <a:avLst/>
              </a:prstGeom>
              <a:noFill/>
              <a:ln w="19050" cmpd="sng">
                <a:solidFill>
                  <a:schemeClr val="bg1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sp>
        <p:nvSpPr>
          <p:cNvPr id="27" name="文本框 5">
            <a:extLst>
              <a:ext uri="{FF2B5EF4-FFF2-40B4-BE49-F238E27FC236}">
                <a16:creationId xmlns:a16="http://schemas.microsoft.com/office/drawing/2014/main" id="{105BD21F-C0F7-45E8-A882-FA1A4476FB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8573" y="2335037"/>
            <a:ext cx="303587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hangingPunct="1"/>
            <a:endParaRPr lang="zh-CN" altLang="en-US" sz="2800" b="1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10">
            <a:extLst>
              <a:ext uri="{FF2B5EF4-FFF2-40B4-BE49-F238E27FC236}">
                <a16:creationId xmlns:a16="http://schemas.microsoft.com/office/drawing/2014/main" id="{472C105E-77BE-FA47-BB49-076F4CB3F0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4013" y="2504569"/>
            <a:ext cx="2181225" cy="7073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Scale to be Comparable</a:t>
            </a:r>
          </a:p>
        </p:txBody>
      </p:sp>
      <p:sp>
        <p:nvSpPr>
          <p:cNvPr id="33" name="矩形 56">
            <a:extLst>
              <a:ext uri="{FF2B5EF4-FFF2-40B4-BE49-F238E27FC236}">
                <a16:creationId xmlns:a16="http://schemas.microsoft.com/office/drawing/2014/main" id="{2A02463B-8829-7249-BE32-D588AF2D51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757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D611539-4BE8-6843-A84D-DFE11170C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5362" name="任意多边形 1"/>
          <p:cNvSpPr>
            <a:spLocks/>
          </p:cNvSpPr>
          <p:nvPr/>
        </p:nvSpPr>
        <p:spPr bwMode="auto">
          <a:xfrm>
            <a:off x="-26988" y="-38100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"/>
          <p:cNvSpPr>
            <a:spLocks/>
          </p:cNvSpPr>
          <p:nvPr/>
        </p:nvSpPr>
        <p:spPr bwMode="auto">
          <a:xfrm>
            <a:off x="-152248" y="-150311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70" name="文本框 12"/>
          <p:cNvSpPr txBox="1">
            <a:spLocks noChangeArrowheads="1"/>
          </p:cNvSpPr>
          <p:nvPr/>
        </p:nvSpPr>
        <p:spPr bwMode="auto">
          <a:xfrm>
            <a:off x="4572000" y="914400"/>
            <a:ext cx="200728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Overview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1" name="文本框 13"/>
          <p:cNvSpPr txBox="1">
            <a:spLocks noChangeArrowheads="1"/>
          </p:cNvSpPr>
          <p:nvPr/>
        </p:nvSpPr>
        <p:spPr bwMode="auto">
          <a:xfrm>
            <a:off x="4572000" y="1828800"/>
            <a:ext cx="403347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Preprocessing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2" name="文本框 14"/>
          <p:cNvSpPr txBox="1">
            <a:spLocks noChangeArrowheads="1"/>
          </p:cNvSpPr>
          <p:nvPr/>
        </p:nvSpPr>
        <p:spPr bwMode="auto">
          <a:xfrm>
            <a:off x="4572000" y="2743200"/>
            <a:ext cx="414568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Feature Engineering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3" name="文本框 15"/>
          <p:cNvSpPr txBox="1">
            <a:spLocks noChangeArrowheads="1"/>
          </p:cNvSpPr>
          <p:nvPr/>
        </p:nvSpPr>
        <p:spPr bwMode="auto">
          <a:xfrm>
            <a:off x="4572000" y="3657600"/>
            <a:ext cx="23487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Algorithms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8" name="文本框 20"/>
          <p:cNvSpPr txBox="1">
            <a:spLocks noChangeArrowheads="1"/>
          </p:cNvSpPr>
          <p:nvPr/>
        </p:nvSpPr>
        <p:spPr bwMode="auto">
          <a:xfrm>
            <a:off x="8093075" y="5583238"/>
            <a:ext cx="412115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 b="1" dirty="0">
                <a:solidFill>
                  <a:srgbClr val="008080"/>
                </a:solidFill>
                <a:latin typeface="Arial" panose="020B0604020202020204" pitchFamily="34" charset="0"/>
                <a:ea typeface="张海山锐谐体" panose="02000000000000000000" pitchFamily="2" charset="-122"/>
                <a:cs typeface="Arial" panose="020B0604020202020204" pitchFamily="34" charset="0"/>
              </a:rPr>
              <a:t>Contents</a:t>
            </a:r>
            <a:endParaRPr lang="zh-CN" altLang="en-US" sz="6600" b="1" dirty="0">
              <a:solidFill>
                <a:srgbClr val="008080"/>
              </a:solidFill>
              <a:latin typeface="Arial" panose="020B0604020202020204" pitchFamily="34" charset="0"/>
              <a:ea typeface="张海山锐谐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0" name="文本框 15">
            <a:extLst>
              <a:ext uri="{FF2B5EF4-FFF2-40B4-BE49-F238E27FC236}">
                <a16:creationId xmlns:a16="http://schemas.microsoft.com/office/drawing/2014/main" id="{A4C4ABEA-EDAA-414B-A1BB-0B45C8237C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572000"/>
            <a:ext cx="16610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Results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712909-0C10-BC4B-982F-84E3DB86299B}"/>
              </a:ext>
            </a:extLst>
          </p:cNvPr>
          <p:cNvGrpSpPr/>
          <p:nvPr/>
        </p:nvGrpSpPr>
        <p:grpSpPr>
          <a:xfrm>
            <a:off x="3200400" y="3657600"/>
            <a:ext cx="530225" cy="530868"/>
            <a:chOff x="3209459" y="3902646"/>
            <a:chExt cx="530225" cy="530868"/>
          </a:xfrm>
        </p:grpSpPr>
        <p:sp>
          <p:nvSpPr>
            <p:cNvPr id="15366" name="椭圆 5"/>
            <p:cNvSpPr>
              <a:spLocks noChangeArrowheads="1"/>
            </p:cNvSpPr>
            <p:nvPr/>
          </p:nvSpPr>
          <p:spPr bwMode="auto">
            <a:xfrm>
              <a:off x="3209459" y="390264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354">
              <a:extLst>
                <a:ext uri="{FF2B5EF4-FFF2-40B4-BE49-F238E27FC236}">
                  <a16:creationId xmlns:a16="http://schemas.microsoft.com/office/drawing/2014/main" id="{AFE84332-08D0-F445-A7DA-10A53D372A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1851" y="3983310"/>
              <a:ext cx="325437" cy="34448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C2437D5-9F47-264C-B635-B3EA7F2AF736}"/>
              </a:ext>
            </a:extLst>
          </p:cNvPr>
          <p:cNvGrpSpPr/>
          <p:nvPr/>
        </p:nvGrpSpPr>
        <p:grpSpPr>
          <a:xfrm>
            <a:off x="3200400" y="914400"/>
            <a:ext cx="530225" cy="530868"/>
            <a:chOff x="3168649" y="910076"/>
            <a:chExt cx="530225" cy="530868"/>
          </a:xfrm>
        </p:grpSpPr>
        <p:sp>
          <p:nvSpPr>
            <p:cNvPr id="15367" name="椭圆 6"/>
            <p:cNvSpPr>
              <a:spLocks noChangeArrowheads="1"/>
            </p:cNvSpPr>
            <p:nvPr/>
          </p:nvSpPr>
          <p:spPr bwMode="auto">
            <a:xfrm>
              <a:off x="3168649" y="91007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25" name="组合 13">
              <a:extLst>
                <a:ext uri="{FF2B5EF4-FFF2-40B4-BE49-F238E27FC236}">
                  <a16:creationId xmlns:a16="http://schemas.microsoft.com/office/drawing/2014/main" id="{3B7514C1-A5E4-F046-BB63-D409A707078E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56643" y="1009016"/>
              <a:ext cx="329184" cy="329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07DDF64-7C6D-0A46-BD99-F463D06C8820}"/>
              </a:ext>
            </a:extLst>
          </p:cNvPr>
          <p:cNvGrpSpPr/>
          <p:nvPr/>
        </p:nvGrpSpPr>
        <p:grpSpPr>
          <a:xfrm>
            <a:off x="3200400" y="1828800"/>
            <a:ext cx="530225" cy="530868"/>
            <a:chOff x="3209459" y="1801611"/>
            <a:chExt cx="530225" cy="530868"/>
          </a:xfrm>
        </p:grpSpPr>
        <p:sp>
          <p:nvSpPr>
            <p:cNvPr id="15368" name="椭圆 7"/>
            <p:cNvSpPr>
              <a:spLocks noChangeArrowheads="1"/>
            </p:cNvSpPr>
            <p:nvPr/>
          </p:nvSpPr>
          <p:spPr bwMode="auto">
            <a:xfrm>
              <a:off x="3209459" y="180161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160">
              <a:extLst>
                <a:ext uri="{FF2B5EF4-FFF2-40B4-BE49-F238E27FC236}">
                  <a16:creationId xmlns:a16="http://schemas.microsoft.com/office/drawing/2014/main" id="{8632D1E1-D82C-604D-899F-A35F94933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1" y="1889927"/>
              <a:ext cx="329184" cy="329184"/>
            </a:xfrm>
            <a:custGeom>
              <a:avLst/>
              <a:gdLst>
                <a:gd name="T0" fmla="*/ 44 w 461"/>
                <a:gd name="T1" fmla="*/ 124 h 400"/>
                <a:gd name="T2" fmla="*/ 44 w 461"/>
                <a:gd name="T3" fmla="*/ 124 h 400"/>
                <a:gd name="T4" fmla="*/ 221 w 461"/>
                <a:gd name="T5" fmla="*/ 106 h 400"/>
                <a:gd name="T6" fmla="*/ 328 w 461"/>
                <a:gd name="T7" fmla="*/ 142 h 400"/>
                <a:gd name="T8" fmla="*/ 443 w 461"/>
                <a:gd name="T9" fmla="*/ 89 h 400"/>
                <a:gd name="T10" fmla="*/ 451 w 461"/>
                <a:gd name="T11" fmla="*/ 53 h 400"/>
                <a:gd name="T12" fmla="*/ 416 w 461"/>
                <a:gd name="T13" fmla="*/ 53 h 400"/>
                <a:gd name="T14" fmla="*/ 239 w 461"/>
                <a:gd name="T15" fmla="*/ 62 h 400"/>
                <a:gd name="T16" fmla="*/ 18 w 461"/>
                <a:gd name="T17" fmla="*/ 89 h 400"/>
                <a:gd name="T18" fmla="*/ 9 w 461"/>
                <a:gd name="T19" fmla="*/ 124 h 400"/>
                <a:gd name="T20" fmla="*/ 44 w 461"/>
                <a:gd name="T21" fmla="*/ 124 h 400"/>
                <a:gd name="T22" fmla="*/ 416 w 461"/>
                <a:gd name="T23" fmla="*/ 178 h 400"/>
                <a:gd name="T24" fmla="*/ 416 w 461"/>
                <a:gd name="T25" fmla="*/ 178 h 400"/>
                <a:gd name="T26" fmla="*/ 239 w 461"/>
                <a:gd name="T27" fmla="*/ 195 h 400"/>
                <a:gd name="T28" fmla="*/ 18 w 461"/>
                <a:gd name="T29" fmla="*/ 213 h 400"/>
                <a:gd name="T30" fmla="*/ 9 w 461"/>
                <a:gd name="T31" fmla="*/ 248 h 400"/>
                <a:gd name="T32" fmla="*/ 44 w 461"/>
                <a:gd name="T33" fmla="*/ 248 h 400"/>
                <a:gd name="T34" fmla="*/ 221 w 461"/>
                <a:gd name="T35" fmla="*/ 240 h 400"/>
                <a:gd name="T36" fmla="*/ 328 w 461"/>
                <a:gd name="T37" fmla="*/ 275 h 400"/>
                <a:gd name="T38" fmla="*/ 443 w 461"/>
                <a:gd name="T39" fmla="*/ 222 h 400"/>
                <a:gd name="T40" fmla="*/ 451 w 461"/>
                <a:gd name="T41" fmla="*/ 187 h 400"/>
                <a:gd name="T42" fmla="*/ 416 w 461"/>
                <a:gd name="T43" fmla="*/ 178 h 400"/>
                <a:gd name="T44" fmla="*/ 416 w 461"/>
                <a:gd name="T45" fmla="*/ 302 h 400"/>
                <a:gd name="T46" fmla="*/ 416 w 461"/>
                <a:gd name="T47" fmla="*/ 302 h 400"/>
                <a:gd name="T48" fmla="*/ 239 w 461"/>
                <a:gd name="T49" fmla="*/ 319 h 400"/>
                <a:gd name="T50" fmla="*/ 18 w 461"/>
                <a:gd name="T51" fmla="*/ 337 h 400"/>
                <a:gd name="T52" fmla="*/ 9 w 461"/>
                <a:gd name="T53" fmla="*/ 372 h 400"/>
                <a:gd name="T54" fmla="*/ 44 w 461"/>
                <a:gd name="T55" fmla="*/ 381 h 400"/>
                <a:gd name="T56" fmla="*/ 221 w 461"/>
                <a:gd name="T57" fmla="*/ 363 h 400"/>
                <a:gd name="T58" fmla="*/ 328 w 461"/>
                <a:gd name="T59" fmla="*/ 399 h 400"/>
                <a:gd name="T60" fmla="*/ 443 w 461"/>
                <a:gd name="T61" fmla="*/ 346 h 400"/>
                <a:gd name="T62" fmla="*/ 451 w 461"/>
                <a:gd name="T63" fmla="*/ 310 h 400"/>
                <a:gd name="T64" fmla="*/ 416 w 461"/>
                <a:gd name="T65" fmla="*/ 30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1" h="400">
                  <a:moveTo>
                    <a:pt x="44" y="124"/>
                  </a:moveTo>
                  <a:lnTo>
                    <a:pt x="44" y="124"/>
                  </a:lnTo>
                  <a:cubicBezTo>
                    <a:pt x="88" y="89"/>
                    <a:pt x="124" y="62"/>
                    <a:pt x="221" y="106"/>
                  </a:cubicBezTo>
                  <a:cubicBezTo>
                    <a:pt x="266" y="133"/>
                    <a:pt x="301" y="142"/>
                    <a:pt x="328" y="142"/>
                  </a:cubicBezTo>
                  <a:cubicBezTo>
                    <a:pt x="381" y="142"/>
                    <a:pt x="416" y="115"/>
                    <a:pt x="443" y="89"/>
                  </a:cubicBezTo>
                  <a:cubicBezTo>
                    <a:pt x="451" y="80"/>
                    <a:pt x="460" y="62"/>
                    <a:pt x="451" y="53"/>
                  </a:cubicBezTo>
                  <a:cubicBezTo>
                    <a:pt x="443" y="44"/>
                    <a:pt x="425" y="44"/>
                    <a:pt x="416" y="53"/>
                  </a:cubicBezTo>
                  <a:cubicBezTo>
                    <a:pt x="372" y="89"/>
                    <a:pt x="337" y="115"/>
                    <a:pt x="239" y="62"/>
                  </a:cubicBezTo>
                  <a:cubicBezTo>
                    <a:pt x="124" y="0"/>
                    <a:pt x="62" y="44"/>
                    <a:pt x="18" y="89"/>
                  </a:cubicBezTo>
                  <a:cubicBezTo>
                    <a:pt x="9" y="97"/>
                    <a:pt x="0" y="115"/>
                    <a:pt x="9" y="124"/>
                  </a:cubicBezTo>
                  <a:cubicBezTo>
                    <a:pt x="18" y="133"/>
                    <a:pt x="35" y="133"/>
                    <a:pt x="44" y="124"/>
                  </a:cubicBezTo>
                  <a:close/>
                  <a:moveTo>
                    <a:pt x="416" y="178"/>
                  </a:moveTo>
                  <a:lnTo>
                    <a:pt x="416" y="178"/>
                  </a:lnTo>
                  <a:cubicBezTo>
                    <a:pt x="372" y="213"/>
                    <a:pt x="337" y="248"/>
                    <a:pt x="239" y="195"/>
                  </a:cubicBezTo>
                  <a:cubicBezTo>
                    <a:pt x="124" y="124"/>
                    <a:pt x="62" y="178"/>
                    <a:pt x="18" y="213"/>
                  </a:cubicBezTo>
                  <a:cubicBezTo>
                    <a:pt x="9" y="222"/>
                    <a:pt x="0" y="240"/>
                    <a:pt x="9" y="248"/>
                  </a:cubicBezTo>
                  <a:cubicBezTo>
                    <a:pt x="18" y="257"/>
                    <a:pt x="35" y="257"/>
                    <a:pt x="44" y="248"/>
                  </a:cubicBezTo>
                  <a:cubicBezTo>
                    <a:pt x="88" y="213"/>
                    <a:pt x="124" y="187"/>
                    <a:pt x="221" y="240"/>
                  </a:cubicBezTo>
                  <a:cubicBezTo>
                    <a:pt x="266" y="266"/>
                    <a:pt x="301" y="275"/>
                    <a:pt x="328" y="275"/>
                  </a:cubicBezTo>
                  <a:cubicBezTo>
                    <a:pt x="381" y="275"/>
                    <a:pt x="416" y="240"/>
                    <a:pt x="443" y="222"/>
                  </a:cubicBezTo>
                  <a:cubicBezTo>
                    <a:pt x="451" y="213"/>
                    <a:pt x="460" y="195"/>
                    <a:pt x="451" y="187"/>
                  </a:cubicBezTo>
                  <a:cubicBezTo>
                    <a:pt x="443" y="168"/>
                    <a:pt x="425" y="168"/>
                    <a:pt x="416" y="178"/>
                  </a:cubicBezTo>
                  <a:close/>
                  <a:moveTo>
                    <a:pt x="416" y="302"/>
                  </a:moveTo>
                  <a:lnTo>
                    <a:pt x="416" y="302"/>
                  </a:lnTo>
                  <a:cubicBezTo>
                    <a:pt x="372" y="346"/>
                    <a:pt x="337" y="372"/>
                    <a:pt x="239" y="319"/>
                  </a:cubicBezTo>
                  <a:cubicBezTo>
                    <a:pt x="124" y="248"/>
                    <a:pt x="62" y="302"/>
                    <a:pt x="18" y="337"/>
                  </a:cubicBezTo>
                  <a:cubicBezTo>
                    <a:pt x="9" y="346"/>
                    <a:pt x="0" y="363"/>
                    <a:pt x="9" y="372"/>
                  </a:cubicBezTo>
                  <a:cubicBezTo>
                    <a:pt x="18" y="390"/>
                    <a:pt x="35" y="390"/>
                    <a:pt x="44" y="381"/>
                  </a:cubicBezTo>
                  <a:cubicBezTo>
                    <a:pt x="88" y="337"/>
                    <a:pt x="124" y="310"/>
                    <a:pt x="221" y="363"/>
                  </a:cubicBezTo>
                  <a:cubicBezTo>
                    <a:pt x="266" y="390"/>
                    <a:pt x="301" y="399"/>
                    <a:pt x="328" y="399"/>
                  </a:cubicBezTo>
                  <a:cubicBezTo>
                    <a:pt x="381" y="399"/>
                    <a:pt x="416" y="372"/>
                    <a:pt x="443" y="346"/>
                  </a:cubicBezTo>
                  <a:cubicBezTo>
                    <a:pt x="451" y="337"/>
                    <a:pt x="460" y="319"/>
                    <a:pt x="451" y="310"/>
                  </a:cubicBezTo>
                  <a:cubicBezTo>
                    <a:pt x="443" y="302"/>
                    <a:pt x="425" y="293"/>
                    <a:pt x="416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E67A6-AE3D-EB44-9705-68156A067707}"/>
              </a:ext>
            </a:extLst>
          </p:cNvPr>
          <p:cNvGrpSpPr/>
          <p:nvPr/>
        </p:nvGrpSpPr>
        <p:grpSpPr>
          <a:xfrm>
            <a:off x="3200400" y="4572000"/>
            <a:ext cx="530225" cy="530868"/>
            <a:chOff x="3209458" y="4855199"/>
            <a:chExt cx="530225" cy="530868"/>
          </a:xfrm>
        </p:grpSpPr>
        <p:sp>
          <p:nvSpPr>
            <p:cNvPr id="23" name="椭圆 5">
              <a:extLst>
                <a:ext uri="{FF2B5EF4-FFF2-40B4-BE49-F238E27FC236}">
                  <a16:creationId xmlns:a16="http://schemas.microsoft.com/office/drawing/2014/main" id="{7E1CE507-98C2-C54D-8BBE-1E3C56F723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8" y="4855199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94">
              <a:extLst>
                <a:ext uri="{FF2B5EF4-FFF2-40B4-BE49-F238E27FC236}">
                  <a16:creationId xmlns:a16="http://schemas.microsoft.com/office/drawing/2014/main" id="{0C76E921-17BE-7844-B37D-4E3C5A6F3F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6960" y="4933448"/>
              <a:ext cx="329184" cy="329184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55F6FF5-BB84-F142-9E4A-260C118D74DA}"/>
              </a:ext>
            </a:extLst>
          </p:cNvPr>
          <p:cNvGrpSpPr/>
          <p:nvPr/>
        </p:nvGrpSpPr>
        <p:grpSpPr>
          <a:xfrm>
            <a:off x="3200400" y="2743200"/>
            <a:ext cx="530225" cy="530868"/>
            <a:chOff x="3209459" y="2779061"/>
            <a:chExt cx="530225" cy="530868"/>
          </a:xfrm>
        </p:grpSpPr>
        <p:sp>
          <p:nvSpPr>
            <p:cNvPr id="15369" name="椭圆 8"/>
            <p:cNvSpPr>
              <a:spLocks noChangeArrowheads="1"/>
            </p:cNvSpPr>
            <p:nvPr/>
          </p:nvSpPr>
          <p:spPr bwMode="auto">
            <a:xfrm>
              <a:off x="3209459" y="277906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202">
              <a:extLst>
                <a:ext uri="{FF2B5EF4-FFF2-40B4-BE49-F238E27FC236}">
                  <a16:creationId xmlns:a16="http://schemas.microsoft.com/office/drawing/2014/main" id="{736896E0-9F4C-A94B-B904-471E0D42AB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8026" y="2880489"/>
              <a:ext cx="329184" cy="329184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endParaRPr lang="zh-CN" altLang="en-US"/>
            </a:p>
          </p:txBody>
        </p:sp>
      </p:grpSp>
      <p:sp>
        <p:nvSpPr>
          <p:cNvPr id="36" name="矩形 56">
            <a:extLst>
              <a:ext uri="{FF2B5EF4-FFF2-40B4-BE49-F238E27FC236}">
                <a16:creationId xmlns:a16="http://schemas.microsoft.com/office/drawing/2014/main" id="{C81FC6D7-BC58-7842-84BA-55CB5ECF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1020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03E8E8-CC0C-1941-9F34-FAF17E80C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435" name="矩形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A1E2C">
              <a:alpha val="87999"/>
            </a:srgbClr>
          </a:solidFill>
          <a:ln w="12700" cmpd="sng">
            <a:solidFill>
              <a:srgbClr val="41719C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6" name="等腰三角形 6"/>
          <p:cNvSpPr>
            <a:spLocks noChangeArrowheads="1"/>
          </p:cNvSpPr>
          <p:nvPr/>
        </p:nvSpPr>
        <p:spPr bwMode="auto">
          <a:xfrm>
            <a:off x="3757613" y="941388"/>
            <a:ext cx="4676775" cy="4032250"/>
          </a:xfrm>
          <a:prstGeom prst="triangle">
            <a:avLst>
              <a:gd name="adj" fmla="val 50000"/>
            </a:avLst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7" name="等腰三角形 8"/>
          <p:cNvSpPr>
            <a:spLocks noChangeArrowheads="1"/>
          </p:cNvSpPr>
          <p:nvPr/>
        </p:nvSpPr>
        <p:spPr bwMode="auto">
          <a:xfrm rot="10800000">
            <a:off x="3590925" y="1827213"/>
            <a:ext cx="5010150" cy="4318000"/>
          </a:xfrm>
          <a:prstGeom prst="triangle">
            <a:avLst>
              <a:gd name="adj" fmla="val 50000"/>
            </a:avLst>
          </a:prstGeom>
          <a:noFill/>
          <a:ln w="3175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40" name="矩形 7"/>
          <p:cNvSpPr>
            <a:spLocks noChangeArrowheads="1"/>
          </p:cNvSpPr>
          <p:nvPr/>
        </p:nvSpPr>
        <p:spPr bwMode="auto">
          <a:xfrm>
            <a:off x="3757613" y="5272088"/>
            <a:ext cx="4676775" cy="636587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文本框 14">
            <a:extLst>
              <a:ext uri="{FF2B5EF4-FFF2-40B4-BE49-F238E27FC236}">
                <a16:creationId xmlns:a16="http://schemas.microsoft.com/office/drawing/2014/main" id="{D8792A01-9216-314B-A6FC-07624D63E9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40499" y="5272088"/>
            <a:ext cx="2710999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Autoencoder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Freeform 354">
            <a:extLst>
              <a:ext uri="{FF2B5EF4-FFF2-40B4-BE49-F238E27FC236}">
                <a16:creationId xmlns:a16="http://schemas.microsoft.com/office/drawing/2014/main" id="{73D4F99D-5E4D-1643-B5F6-B7D3CAB86043}"/>
              </a:ext>
            </a:extLst>
          </p:cNvPr>
          <p:cNvSpPr>
            <a:spLocks noEditPoints="1"/>
          </p:cNvSpPr>
          <p:nvPr/>
        </p:nvSpPr>
        <p:spPr bwMode="auto">
          <a:xfrm>
            <a:off x="5541264" y="2788920"/>
            <a:ext cx="1115568" cy="1115568"/>
          </a:xfrm>
          <a:custGeom>
            <a:avLst/>
            <a:gdLst>
              <a:gd name="T0" fmla="*/ 236 w 274"/>
              <a:gd name="T1" fmla="*/ 120 h 288"/>
              <a:gd name="T2" fmla="*/ 274 w 274"/>
              <a:gd name="T3" fmla="*/ 93 h 288"/>
              <a:gd name="T4" fmla="*/ 250 w 274"/>
              <a:gd name="T5" fmla="*/ 51 h 288"/>
              <a:gd name="T6" fmla="*/ 206 w 274"/>
              <a:gd name="T7" fmla="*/ 70 h 288"/>
              <a:gd name="T8" fmla="*/ 166 w 274"/>
              <a:gd name="T9" fmla="*/ 47 h 288"/>
              <a:gd name="T10" fmla="*/ 161 w 274"/>
              <a:gd name="T11" fmla="*/ 0 h 288"/>
              <a:gd name="T12" fmla="*/ 113 w 274"/>
              <a:gd name="T13" fmla="*/ 0 h 288"/>
              <a:gd name="T14" fmla="*/ 108 w 274"/>
              <a:gd name="T15" fmla="*/ 47 h 288"/>
              <a:gd name="T16" fmla="*/ 67 w 274"/>
              <a:gd name="T17" fmla="*/ 70 h 288"/>
              <a:gd name="T18" fmla="*/ 24 w 274"/>
              <a:gd name="T19" fmla="*/ 51 h 288"/>
              <a:gd name="T20" fmla="*/ 0 w 274"/>
              <a:gd name="T21" fmla="*/ 93 h 288"/>
              <a:gd name="T22" fmla="*/ 38 w 274"/>
              <a:gd name="T23" fmla="*/ 120 h 288"/>
              <a:gd name="T24" fmla="*/ 38 w 274"/>
              <a:gd name="T25" fmla="*/ 168 h 288"/>
              <a:gd name="T26" fmla="*/ 0 w 274"/>
              <a:gd name="T27" fmla="*/ 195 h 288"/>
              <a:gd name="T28" fmla="*/ 24 w 274"/>
              <a:gd name="T29" fmla="*/ 237 h 288"/>
              <a:gd name="T30" fmla="*/ 68 w 274"/>
              <a:gd name="T31" fmla="*/ 218 h 288"/>
              <a:gd name="T32" fmla="*/ 108 w 274"/>
              <a:gd name="T33" fmla="*/ 241 h 288"/>
              <a:gd name="T34" fmla="*/ 113 w 274"/>
              <a:gd name="T35" fmla="*/ 288 h 288"/>
              <a:gd name="T36" fmla="*/ 161 w 274"/>
              <a:gd name="T37" fmla="*/ 288 h 288"/>
              <a:gd name="T38" fmla="*/ 166 w 274"/>
              <a:gd name="T39" fmla="*/ 241 h 288"/>
              <a:gd name="T40" fmla="*/ 206 w 274"/>
              <a:gd name="T41" fmla="*/ 218 h 288"/>
              <a:gd name="T42" fmla="*/ 250 w 274"/>
              <a:gd name="T43" fmla="*/ 237 h 288"/>
              <a:gd name="T44" fmla="*/ 274 w 274"/>
              <a:gd name="T45" fmla="*/ 195 h 288"/>
              <a:gd name="T46" fmla="*/ 236 w 274"/>
              <a:gd name="T47" fmla="*/ 168 h 288"/>
              <a:gd name="T48" fmla="*/ 236 w 274"/>
              <a:gd name="T49" fmla="*/ 120 h 288"/>
              <a:gd name="T50" fmla="*/ 158 w 274"/>
              <a:gd name="T51" fmla="*/ 180 h 288"/>
              <a:gd name="T52" fmla="*/ 116 w 274"/>
              <a:gd name="T53" fmla="*/ 180 h 288"/>
              <a:gd name="T54" fmla="*/ 96 w 274"/>
              <a:gd name="T55" fmla="*/ 144 h 288"/>
              <a:gd name="T56" fmla="*/ 116 w 274"/>
              <a:gd name="T57" fmla="*/ 108 h 288"/>
              <a:gd name="T58" fmla="*/ 158 w 274"/>
              <a:gd name="T59" fmla="*/ 108 h 288"/>
              <a:gd name="T60" fmla="*/ 179 w 274"/>
              <a:gd name="T61" fmla="*/ 144 h 288"/>
              <a:gd name="T62" fmla="*/ 158 w 274"/>
              <a:gd name="T63" fmla="*/ 18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4" h="288">
                <a:moveTo>
                  <a:pt x="236" y="120"/>
                </a:moveTo>
                <a:cubicBezTo>
                  <a:pt x="274" y="93"/>
                  <a:pt x="274" y="93"/>
                  <a:pt x="274" y="93"/>
                </a:cubicBezTo>
                <a:cubicBezTo>
                  <a:pt x="250" y="51"/>
                  <a:pt x="250" y="51"/>
                  <a:pt x="250" y="51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166" y="47"/>
                  <a:pt x="166" y="47"/>
                  <a:pt x="166" y="47"/>
                </a:cubicBezTo>
                <a:cubicBezTo>
                  <a:pt x="161" y="0"/>
                  <a:pt x="161" y="0"/>
                  <a:pt x="161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67" y="70"/>
                  <a:pt x="67" y="70"/>
                  <a:pt x="67" y="70"/>
                </a:cubicBezTo>
                <a:cubicBezTo>
                  <a:pt x="24" y="51"/>
                  <a:pt x="24" y="51"/>
                  <a:pt x="24" y="51"/>
                </a:cubicBezTo>
                <a:cubicBezTo>
                  <a:pt x="0" y="93"/>
                  <a:pt x="0" y="93"/>
                  <a:pt x="0" y="93"/>
                </a:cubicBezTo>
                <a:cubicBezTo>
                  <a:pt x="38" y="120"/>
                  <a:pt x="38" y="120"/>
                  <a:pt x="38" y="120"/>
                </a:cubicBezTo>
                <a:cubicBezTo>
                  <a:pt x="38" y="168"/>
                  <a:pt x="38" y="168"/>
                  <a:pt x="38" y="168"/>
                </a:cubicBezTo>
                <a:cubicBezTo>
                  <a:pt x="18" y="182"/>
                  <a:pt x="0" y="195"/>
                  <a:pt x="0" y="195"/>
                </a:cubicBezTo>
                <a:cubicBezTo>
                  <a:pt x="24" y="237"/>
                  <a:pt x="24" y="237"/>
                  <a:pt x="24" y="237"/>
                </a:cubicBezTo>
                <a:cubicBezTo>
                  <a:pt x="68" y="218"/>
                  <a:pt x="68" y="218"/>
                  <a:pt x="68" y="218"/>
                </a:cubicBezTo>
                <a:cubicBezTo>
                  <a:pt x="108" y="241"/>
                  <a:pt x="108" y="241"/>
                  <a:pt x="108" y="241"/>
                </a:cubicBezTo>
                <a:cubicBezTo>
                  <a:pt x="113" y="288"/>
                  <a:pt x="113" y="288"/>
                  <a:pt x="113" y="288"/>
                </a:cubicBezTo>
                <a:cubicBezTo>
                  <a:pt x="161" y="288"/>
                  <a:pt x="161" y="288"/>
                  <a:pt x="161" y="288"/>
                </a:cubicBezTo>
                <a:cubicBezTo>
                  <a:pt x="161" y="288"/>
                  <a:pt x="163" y="266"/>
                  <a:pt x="166" y="241"/>
                </a:cubicBezTo>
                <a:cubicBezTo>
                  <a:pt x="206" y="218"/>
                  <a:pt x="206" y="218"/>
                  <a:pt x="206" y="218"/>
                </a:cubicBezTo>
                <a:cubicBezTo>
                  <a:pt x="250" y="237"/>
                  <a:pt x="250" y="237"/>
                  <a:pt x="250" y="237"/>
                </a:cubicBezTo>
                <a:cubicBezTo>
                  <a:pt x="274" y="195"/>
                  <a:pt x="274" y="195"/>
                  <a:pt x="274" y="195"/>
                </a:cubicBezTo>
                <a:cubicBezTo>
                  <a:pt x="274" y="195"/>
                  <a:pt x="256" y="182"/>
                  <a:pt x="236" y="168"/>
                </a:cubicBezTo>
                <a:lnTo>
                  <a:pt x="236" y="120"/>
                </a:lnTo>
                <a:close/>
                <a:moveTo>
                  <a:pt x="158" y="180"/>
                </a:moveTo>
                <a:cubicBezTo>
                  <a:pt x="116" y="180"/>
                  <a:pt x="116" y="180"/>
                  <a:pt x="116" y="180"/>
                </a:cubicBezTo>
                <a:cubicBezTo>
                  <a:pt x="96" y="144"/>
                  <a:pt x="96" y="144"/>
                  <a:pt x="96" y="144"/>
                </a:cubicBezTo>
                <a:cubicBezTo>
                  <a:pt x="116" y="108"/>
                  <a:pt x="116" y="108"/>
                  <a:pt x="116" y="108"/>
                </a:cubicBezTo>
                <a:cubicBezTo>
                  <a:pt x="158" y="108"/>
                  <a:pt x="158" y="108"/>
                  <a:pt x="158" y="108"/>
                </a:cubicBezTo>
                <a:cubicBezTo>
                  <a:pt x="179" y="144"/>
                  <a:pt x="179" y="144"/>
                  <a:pt x="179" y="144"/>
                </a:cubicBezTo>
                <a:lnTo>
                  <a:pt x="158" y="1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7208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2B2B2B">
              <a:alpha val="8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3833F3-0226-9144-BC89-F5E8ECCB5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11" name="Rectangle 3">
            <a:extLst>
              <a:ext uri="{FF2B5EF4-FFF2-40B4-BE49-F238E27FC236}">
                <a16:creationId xmlns:a16="http://schemas.microsoft.com/office/drawing/2014/main" id="{AD467D25-1E19-934B-B7C7-096C8F1C1A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521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84999"/>
            </a:scheme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1712911" y="483316"/>
            <a:ext cx="53154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Algorithms</a:t>
            </a:r>
            <a:endParaRPr lang="en-US" altLang="zh-CN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5605" name="Straight Connector 6"/>
          <p:cNvCxnSpPr>
            <a:cxnSpLocks noChangeShapeType="1"/>
          </p:cNvCxnSpPr>
          <p:nvPr/>
        </p:nvCxnSpPr>
        <p:spPr bwMode="auto">
          <a:xfrm>
            <a:off x="1712912" y="1274250"/>
            <a:ext cx="6015037" cy="0"/>
          </a:xfrm>
          <a:prstGeom prst="line">
            <a:avLst/>
          </a:prstGeom>
          <a:noFill/>
          <a:ln w="6350" cmpd="sng">
            <a:solidFill>
              <a:srgbClr val="0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任意多边形 1">
            <a:extLst>
              <a:ext uri="{FF2B5EF4-FFF2-40B4-BE49-F238E27FC236}">
                <a16:creationId xmlns:a16="http://schemas.microsoft.com/office/drawing/2014/main" id="{B44C9B68-0A52-2F44-A149-A7F3F4A38762}"/>
              </a:ext>
            </a:extLst>
          </p:cNvPr>
          <p:cNvSpPr>
            <a:spLocks/>
          </p:cNvSpPr>
          <p:nvPr/>
        </p:nvSpPr>
        <p:spPr bwMode="auto">
          <a:xfrm>
            <a:off x="9260447" y="-3425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2" name="任意多边形 2">
            <a:extLst>
              <a:ext uri="{FF2B5EF4-FFF2-40B4-BE49-F238E27FC236}">
                <a16:creationId xmlns:a16="http://schemas.microsoft.com/office/drawing/2014/main" id="{39E2F6B7-164D-4646-899D-3EC45866A379}"/>
              </a:ext>
            </a:extLst>
          </p:cNvPr>
          <p:cNvSpPr>
            <a:spLocks/>
          </p:cNvSpPr>
          <p:nvPr/>
        </p:nvSpPr>
        <p:spPr bwMode="auto">
          <a:xfrm>
            <a:off x="8991745" y="-82300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/>
          </a:p>
        </p:txBody>
      </p:sp>
      <p:sp>
        <p:nvSpPr>
          <p:cNvPr id="18" name="矩形 56">
            <a:extLst>
              <a:ext uri="{FF2B5EF4-FFF2-40B4-BE49-F238E27FC236}">
                <a16:creationId xmlns:a16="http://schemas.microsoft.com/office/drawing/2014/main" id="{A7E2659E-F5C0-E84A-926E-ACBC7FFEF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7BBF961-39DE-4446-BB51-C96E1AC8340C}"/>
              </a:ext>
            </a:extLst>
          </p:cNvPr>
          <p:cNvSpPr txBox="1"/>
          <p:nvPr/>
        </p:nvSpPr>
        <p:spPr>
          <a:xfrm>
            <a:off x="892738" y="1531934"/>
            <a:ext cx="1259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Input Layer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CB64BAC-654B-D843-8F99-AFC95C8AAA8C}"/>
              </a:ext>
            </a:extLst>
          </p:cNvPr>
          <p:cNvSpPr txBox="1"/>
          <p:nvPr/>
        </p:nvSpPr>
        <p:spPr>
          <a:xfrm>
            <a:off x="3130884" y="1570181"/>
            <a:ext cx="1523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Encoder Layer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7EA7010-0CD1-4B47-B88C-917E24971C75}"/>
              </a:ext>
            </a:extLst>
          </p:cNvPr>
          <p:cNvSpPr txBox="1"/>
          <p:nvPr/>
        </p:nvSpPr>
        <p:spPr>
          <a:xfrm>
            <a:off x="5544361" y="1605463"/>
            <a:ext cx="1548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Decoder Layer</a:t>
            </a:r>
          </a:p>
        </p:txBody>
      </p:sp>
      <p:sp>
        <p:nvSpPr>
          <p:cNvPr id="53" name="Oval 22">
            <a:extLst>
              <a:ext uri="{FF2B5EF4-FFF2-40B4-BE49-F238E27FC236}">
                <a16:creationId xmlns:a16="http://schemas.microsoft.com/office/drawing/2014/main" id="{0014F9AE-5DBC-1541-82F6-7CD8D645C5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318" y="2850341"/>
            <a:ext cx="812800" cy="812800"/>
          </a:xfrm>
          <a:prstGeom prst="ellipse">
            <a:avLst/>
          </a:prstGeom>
          <a:solidFill>
            <a:srgbClr val="008080">
              <a:alpha val="78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Oval 22">
            <a:extLst>
              <a:ext uri="{FF2B5EF4-FFF2-40B4-BE49-F238E27FC236}">
                <a16:creationId xmlns:a16="http://schemas.microsoft.com/office/drawing/2014/main" id="{77B14C49-A8CA-7E42-B300-B87151BC01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1921" y="3764741"/>
            <a:ext cx="812800" cy="812800"/>
          </a:xfrm>
          <a:prstGeom prst="ellipse">
            <a:avLst/>
          </a:prstGeom>
          <a:solidFill>
            <a:srgbClr val="008080">
              <a:alpha val="78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Oval 22">
            <a:extLst>
              <a:ext uri="{FF2B5EF4-FFF2-40B4-BE49-F238E27FC236}">
                <a16:creationId xmlns:a16="http://schemas.microsoft.com/office/drawing/2014/main" id="{C6B91B9A-303A-1749-BAE9-AE2C1445F51B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318" y="4679141"/>
            <a:ext cx="812800" cy="812800"/>
          </a:xfrm>
          <a:prstGeom prst="ellipse">
            <a:avLst/>
          </a:prstGeom>
          <a:solidFill>
            <a:srgbClr val="008080">
              <a:alpha val="78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Oval 22">
            <a:extLst>
              <a:ext uri="{FF2B5EF4-FFF2-40B4-BE49-F238E27FC236}">
                <a16:creationId xmlns:a16="http://schemas.microsoft.com/office/drawing/2014/main" id="{0DB08337-A8C6-1542-99D3-E84B14C69A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377" y="2301701"/>
            <a:ext cx="812800" cy="812800"/>
          </a:xfrm>
          <a:prstGeom prst="ellipse">
            <a:avLst/>
          </a:prstGeom>
          <a:solidFill>
            <a:srgbClr val="00B0F0">
              <a:alpha val="78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Oval 22">
            <a:extLst>
              <a:ext uri="{FF2B5EF4-FFF2-40B4-BE49-F238E27FC236}">
                <a16:creationId xmlns:a16="http://schemas.microsoft.com/office/drawing/2014/main" id="{6D31944F-32BC-2A4F-9F27-4BF1652A26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377" y="3216101"/>
            <a:ext cx="812800" cy="812800"/>
          </a:xfrm>
          <a:prstGeom prst="ellipse">
            <a:avLst/>
          </a:prstGeom>
          <a:solidFill>
            <a:srgbClr val="00B0F0">
              <a:alpha val="78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Oval 22">
            <a:extLst>
              <a:ext uri="{FF2B5EF4-FFF2-40B4-BE49-F238E27FC236}">
                <a16:creationId xmlns:a16="http://schemas.microsoft.com/office/drawing/2014/main" id="{86F02C0D-3CDE-8748-B5E1-11CE7F2108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7440" y="4130501"/>
            <a:ext cx="812800" cy="812800"/>
          </a:xfrm>
          <a:prstGeom prst="ellipse">
            <a:avLst/>
          </a:prstGeom>
          <a:solidFill>
            <a:srgbClr val="00B0F0">
              <a:alpha val="78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Oval 22">
            <a:extLst>
              <a:ext uri="{FF2B5EF4-FFF2-40B4-BE49-F238E27FC236}">
                <a16:creationId xmlns:a16="http://schemas.microsoft.com/office/drawing/2014/main" id="{F1C02E78-3C1E-B34B-8DE9-C9B676CC96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6318" y="1935941"/>
            <a:ext cx="812800" cy="812800"/>
          </a:xfrm>
          <a:prstGeom prst="ellipse">
            <a:avLst/>
          </a:prstGeom>
          <a:solidFill>
            <a:srgbClr val="008080">
              <a:alpha val="78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Oval 22">
            <a:extLst>
              <a:ext uri="{FF2B5EF4-FFF2-40B4-BE49-F238E27FC236}">
                <a16:creationId xmlns:a16="http://schemas.microsoft.com/office/drawing/2014/main" id="{CA2A67BA-4352-C543-967A-402860C25B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2436" y="2850341"/>
            <a:ext cx="812800" cy="812800"/>
          </a:xfrm>
          <a:prstGeom prst="ellipse">
            <a:avLst/>
          </a:prstGeom>
          <a:solidFill>
            <a:srgbClr val="008080">
              <a:alpha val="78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Oval 22">
            <a:extLst>
              <a:ext uri="{FF2B5EF4-FFF2-40B4-BE49-F238E27FC236}">
                <a16:creationId xmlns:a16="http://schemas.microsoft.com/office/drawing/2014/main" id="{E3629AF4-EAA6-0B4C-A996-276F9A8EAA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8039" y="3764741"/>
            <a:ext cx="812800" cy="812800"/>
          </a:xfrm>
          <a:prstGeom prst="ellipse">
            <a:avLst/>
          </a:prstGeom>
          <a:solidFill>
            <a:srgbClr val="008080">
              <a:alpha val="78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Oval 22">
            <a:extLst>
              <a:ext uri="{FF2B5EF4-FFF2-40B4-BE49-F238E27FC236}">
                <a16:creationId xmlns:a16="http://schemas.microsoft.com/office/drawing/2014/main" id="{2475DD3F-9668-E24F-8964-0315DC0999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2436" y="4679141"/>
            <a:ext cx="812800" cy="812800"/>
          </a:xfrm>
          <a:prstGeom prst="ellipse">
            <a:avLst/>
          </a:prstGeom>
          <a:solidFill>
            <a:srgbClr val="008080">
              <a:alpha val="78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Oval 22">
            <a:extLst>
              <a:ext uri="{FF2B5EF4-FFF2-40B4-BE49-F238E27FC236}">
                <a16:creationId xmlns:a16="http://schemas.microsoft.com/office/drawing/2014/main" id="{D195CA13-F939-B541-A83C-16BAA1C64A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12436" y="1935941"/>
            <a:ext cx="812800" cy="812800"/>
          </a:xfrm>
          <a:prstGeom prst="ellipse">
            <a:avLst/>
          </a:prstGeom>
          <a:solidFill>
            <a:srgbClr val="008080">
              <a:alpha val="78000"/>
            </a:srgb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5C24FD87-03E3-2F41-9A3B-97586135E5B5}"/>
              </a:ext>
            </a:extLst>
          </p:cNvPr>
          <p:cNvCxnSpPr>
            <a:stCxn id="59" idx="6"/>
            <a:endCxn id="56" idx="2"/>
          </p:cNvCxnSpPr>
          <p:nvPr/>
        </p:nvCxnSpPr>
        <p:spPr bwMode="auto">
          <a:xfrm>
            <a:off x="1929118" y="2342341"/>
            <a:ext cx="1585259" cy="3657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0BCE0E55-E6D3-6443-AE0D-92EDAA1637BE}"/>
              </a:ext>
            </a:extLst>
          </p:cNvPr>
          <p:cNvCxnSpPr>
            <a:stCxn id="59" idx="6"/>
            <a:endCxn id="57" idx="2"/>
          </p:cNvCxnSpPr>
          <p:nvPr/>
        </p:nvCxnSpPr>
        <p:spPr bwMode="auto">
          <a:xfrm>
            <a:off x="1929118" y="2342341"/>
            <a:ext cx="1585259" cy="12801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2597BDFA-9B16-7142-BAF7-77492F6FF779}"/>
              </a:ext>
            </a:extLst>
          </p:cNvPr>
          <p:cNvCxnSpPr>
            <a:stCxn id="59" idx="6"/>
            <a:endCxn id="58" idx="2"/>
          </p:cNvCxnSpPr>
          <p:nvPr/>
        </p:nvCxnSpPr>
        <p:spPr bwMode="auto">
          <a:xfrm>
            <a:off x="1929118" y="2342341"/>
            <a:ext cx="1588322" cy="21945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58461105-8737-6F49-88E8-0A402380BBED}"/>
              </a:ext>
            </a:extLst>
          </p:cNvPr>
          <p:cNvCxnSpPr>
            <a:stCxn id="53" idx="6"/>
            <a:endCxn id="56" idx="2"/>
          </p:cNvCxnSpPr>
          <p:nvPr/>
        </p:nvCxnSpPr>
        <p:spPr bwMode="auto">
          <a:xfrm flipV="1">
            <a:off x="1929118" y="2708101"/>
            <a:ext cx="1585259" cy="5486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403C7B4-167C-3747-BA1B-783AC49C14D3}"/>
              </a:ext>
            </a:extLst>
          </p:cNvPr>
          <p:cNvCxnSpPr>
            <a:stCxn id="53" idx="6"/>
            <a:endCxn id="57" idx="2"/>
          </p:cNvCxnSpPr>
          <p:nvPr/>
        </p:nvCxnSpPr>
        <p:spPr bwMode="auto">
          <a:xfrm>
            <a:off x="1929118" y="3256741"/>
            <a:ext cx="1585259" cy="3657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C132132E-351D-6B46-BE29-BF8B9A1ABE1B}"/>
              </a:ext>
            </a:extLst>
          </p:cNvPr>
          <p:cNvCxnSpPr>
            <a:stCxn id="53" idx="6"/>
            <a:endCxn id="58" idx="2"/>
          </p:cNvCxnSpPr>
          <p:nvPr/>
        </p:nvCxnSpPr>
        <p:spPr bwMode="auto">
          <a:xfrm>
            <a:off x="1929118" y="3256741"/>
            <a:ext cx="1588322" cy="12801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A87FB437-BAD6-7045-99E6-32B3239A33F3}"/>
              </a:ext>
            </a:extLst>
          </p:cNvPr>
          <p:cNvCxnSpPr>
            <a:stCxn id="54" idx="6"/>
            <a:endCxn id="56" idx="2"/>
          </p:cNvCxnSpPr>
          <p:nvPr/>
        </p:nvCxnSpPr>
        <p:spPr bwMode="auto">
          <a:xfrm flipV="1">
            <a:off x="1934721" y="2708101"/>
            <a:ext cx="1579656" cy="14630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90436548-3A7B-CC4B-8A89-EE1EFE68A408}"/>
              </a:ext>
            </a:extLst>
          </p:cNvPr>
          <p:cNvCxnSpPr>
            <a:stCxn id="54" idx="6"/>
            <a:endCxn id="57" idx="2"/>
          </p:cNvCxnSpPr>
          <p:nvPr/>
        </p:nvCxnSpPr>
        <p:spPr bwMode="auto">
          <a:xfrm flipV="1">
            <a:off x="1934721" y="3622501"/>
            <a:ext cx="1579656" cy="5486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069B1F65-77C4-F241-A83C-CBD2AAB93AE6}"/>
              </a:ext>
            </a:extLst>
          </p:cNvPr>
          <p:cNvCxnSpPr>
            <a:stCxn id="54" idx="6"/>
            <a:endCxn id="58" idx="2"/>
          </p:cNvCxnSpPr>
          <p:nvPr/>
        </p:nvCxnSpPr>
        <p:spPr bwMode="auto">
          <a:xfrm>
            <a:off x="1934721" y="4171141"/>
            <a:ext cx="1582719" cy="3657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4F61FFC-AD14-E54B-B6EF-AF161CEEE3FD}"/>
              </a:ext>
            </a:extLst>
          </p:cNvPr>
          <p:cNvCxnSpPr>
            <a:stCxn id="55" idx="6"/>
            <a:endCxn id="56" idx="2"/>
          </p:cNvCxnSpPr>
          <p:nvPr/>
        </p:nvCxnSpPr>
        <p:spPr bwMode="auto">
          <a:xfrm flipV="1">
            <a:off x="1929118" y="2708101"/>
            <a:ext cx="1585259" cy="23774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92335A6E-B518-6E43-B4DA-8BAB4D270CB3}"/>
              </a:ext>
            </a:extLst>
          </p:cNvPr>
          <p:cNvCxnSpPr>
            <a:stCxn id="55" idx="6"/>
            <a:endCxn id="57" idx="2"/>
          </p:cNvCxnSpPr>
          <p:nvPr/>
        </p:nvCxnSpPr>
        <p:spPr bwMode="auto">
          <a:xfrm flipV="1">
            <a:off x="1929118" y="3622501"/>
            <a:ext cx="1585259" cy="14630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507FB8CC-CF22-7B4F-B39C-1D1602B81A30}"/>
              </a:ext>
            </a:extLst>
          </p:cNvPr>
          <p:cNvCxnSpPr>
            <a:stCxn id="55" idx="6"/>
            <a:endCxn id="58" idx="2"/>
          </p:cNvCxnSpPr>
          <p:nvPr/>
        </p:nvCxnSpPr>
        <p:spPr bwMode="auto">
          <a:xfrm flipV="1">
            <a:off x="1929118" y="4536901"/>
            <a:ext cx="1588322" cy="5486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BFE0A9D7-70F0-744A-A14D-1F6ADA63DD6A}"/>
              </a:ext>
            </a:extLst>
          </p:cNvPr>
          <p:cNvCxnSpPr>
            <a:stCxn id="56" idx="6"/>
            <a:endCxn id="63" idx="2"/>
          </p:cNvCxnSpPr>
          <p:nvPr/>
        </p:nvCxnSpPr>
        <p:spPr bwMode="auto">
          <a:xfrm flipV="1">
            <a:off x="4327177" y="2342341"/>
            <a:ext cx="1585259" cy="3657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72347DA8-C23E-A344-9C65-A165A82E8826}"/>
              </a:ext>
            </a:extLst>
          </p:cNvPr>
          <p:cNvCxnSpPr>
            <a:stCxn id="56" idx="6"/>
            <a:endCxn id="60" idx="2"/>
          </p:cNvCxnSpPr>
          <p:nvPr/>
        </p:nvCxnSpPr>
        <p:spPr bwMode="auto">
          <a:xfrm>
            <a:off x="4327177" y="2708101"/>
            <a:ext cx="1585259" cy="5486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F6A2988-72C1-EF47-9C0F-E17EC6735235}"/>
              </a:ext>
            </a:extLst>
          </p:cNvPr>
          <p:cNvCxnSpPr>
            <a:stCxn id="56" idx="6"/>
            <a:endCxn id="61" idx="2"/>
          </p:cNvCxnSpPr>
          <p:nvPr/>
        </p:nvCxnSpPr>
        <p:spPr bwMode="auto">
          <a:xfrm>
            <a:off x="4327177" y="2708101"/>
            <a:ext cx="1590862" cy="14630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7D091A89-072A-C84D-B234-6E4CC1B7BACB}"/>
              </a:ext>
            </a:extLst>
          </p:cNvPr>
          <p:cNvCxnSpPr>
            <a:stCxn id="56" idx="6"/>
            <a:endCxn id="62" idx="2"/>
          </p:cNvCxnSpPr>
          <p:nvPr/>
        </p:nvCxnSpPr>
        <p:spPr bwMode="auto">
          <a:xfrm>
            <a:off x="4327177" y="2708101"/>
            <a:ext cx="1585259" cy="23774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067E0903-9D2A-6844-9920-B066E226FE81}"/>
              </a:ext>
            </a:extLst>
          </p:cNvPr>
          <p:cNvCxnSpPr>
            <a:stCxn id="57" idx="6"/>
            <a:endCxn id="63" idx="2"/>
          </p:cNvCxnSpPr>
          <p:nvPr/>
        </p:nvCxnSpPr>
        <p:spPr bwMode="auto">
          <a:xfrm flipV="1">
            <a:off x="4327177" y="2342341"/>
            <a:ext cx="1585259" cy="12801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3A2884AC-4CB6-614C-B751-2F8DCC464ABC}"/>
              </a:ext>
            </a:extLst>
          </p:cNvPr>
          <p:cNvCxnSpPr>
            <a:stCxn id="57" idx="6"/>
            <a:endCxn id="60" idx="2"/>
          </p:cNvCxnSpPr>
          <p:nvPr/>
        </p:nvCxnSpPr>
        <p:spPr bwMode="auto">
          <a:xfrm flipV="1">
            <a:off x="4327177" y="3256741"/>
            <a:ext cx="1585259" cy="3657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F2808654-131D-9B48-84E6-8ED2EE4BBDE9}"/>
              </a:ext>
            </a:extLst>
          </p:cNvPr>
          <p:cNvCxnSpPr>
            <a:stCxn id="57" idx="6"/>
            <a:endCxn id="61" idx="2"/>
          </p:cNvCxnSpPr>
          <p:nvPr/>
        </p:nvCxnSpPr>
        <p:spPr bwMode="auto">
          <a:xfrm>
            <a:off x="4327177" y="3622501"/>
            <a:ext cx="1590862" cy="5486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A2B00DFE-8107-374A-B4AB-B8E175802174}"/>
              </a:ext>
            </a:extLst>
          </p:cNvPr>
          <p:cNvCxnSpPr>
            <a:stCxn id="57" idx="6"/>
            <a:endCxn id="62" idx="2"/>
          </p:cNvCxnSpPr>
          <p:nvPr/>
        </p:nvCxnSpPr>
        <p:spPr bwMode="auto">
          <a:xfrm>
            <a:off x="4327177" y="3622501"/>
            <a:ext cx="1585259" cy="14630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4C61D400-6E98-634B-8E7F-E1EA490FE086}"/>
              </a:ext>
            </a:extLst>
          </p:cNvPr>
          <p:cNvCxnSpPr>
            <a:stCxn id="58" idx="6"/>
            <a:endCxn id="63" idx="2"/>
          </p:cNvCxnSpPr>
          <p:nvPr/>
        </p:nvCxnSpPr>
        <p:spPr bwMode="auto">
          <a:xfrm flipV="1">
            <a:off x="4330240" y="2342341"/>
            <a:ext cx="1582196" cy="21945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82D6EF7B-B87A-754A-93FC-0ED8EAE251E2}"/>
              </a:ext>
            </a:extLst>
          </p:cNvPr>
          <p:cNvCxnSpPr>
            <a:stCxn id="58" idx="6"/>
            <a:endCxn id="60" idx="2"/>
          </p:cNvCxnSpPr>
          <p:nvPr/>
        </p:nvCxnSpPr>
        <p:spPr bwMode="auto">
          <a:xfrm flipV="1">
            <a:off x="4330240" y="3256741"/>
            <a:ext cx="1582196" cy="12801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BB0FC09-350B-504A-88CF-1B9B694C57A8}"/>
              </a:ext>
            </a:extLst>
          </p:cNvPr>
          <p:cNvCxnSpPr>
            <a:stCxn id="58" idx="6"/>
            <a:endCxn id="61" idx="2"/>
          </p:cNvCxnSpPr>
          <p:nvPr/>
        </p:nvCxnSpPr>
        <p:spPr bwMode="auto">
          <a:xfrm flipV="1">
            <a:off x="4330240" y="4171141"/>
            <a:ext cx="1587799" cy="36576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B1ED06EF-A316-0F4C-8E22-EB6DB5B20B50}"/>
              </a:ext>
            </a:extLst>
          </p:cNvPr>
          <p:cNvCxnSpPr>
            <a:stCxn id="58" idx="6"/>
            <a:endCxn id="62" idx="2"/>
          </p:cNvCxnSpPr>
          <p:nvPr/>
        </p:nvCxnSpPr>
        <p:spPr bwMode="auto">
          <a:xfrm>
            <a:off x="4330240" y="4536901"/>
            <a:ext cx="1582196" cy="54864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2FCAED3E-E4BC-E64B-8D9F-FB221729A1C4}"/>
              </a:ext>
            </a:extLst>
          </p:cNvPr>
          <p:cNvGrpSpPr/>
          <p:nvPr/>
        </p:nvGrpSpPr>
        <p:grpSpPr>
          <a:xfrm>
            <a:off x="11192256" y="914400"/>
            <a:ext cx="530225" cy="530868"/>
            <a:chOff x="3209459" y="3902646"/>
            <a:chExt cx="530225" cy="530868"/>
          </a:xfrm>
        </p:grpSpPr>
        <p:sp>
          <p:nvSpPr>
            <p:cNvPr id="89" name="椭圆 5">
              <a:extLst>
                <a:ext uri="{FF2B5EF4-FFF2-40B4-BE49-F238E27FC236}">
                  <a16:creationId xmlns:a16="http://schemas.microsoft.com/office/drawing/2014/main" id="{97AB4456-F72C-4E42-9778-5B42A176DF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9" y="390264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354">
              <a:extLst>
                <a:ext uri="{FF2B5EF4-FFF2-40B4-BE49-F238E27FC236}">
                  <a16:creationId xmlns:a16="http://schemas.microsoft.com/office/drawing/2014/main" id="{ECEEBAD3-035B-E341-8DD5-96AD2CEB38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1851" y="3983310"/>
              <a:ext cx="325437" cy="34448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95" name="TextBox 94">
            <a:extLst>
              <a:ext uri="{FF2B5EF4-FFF2-40B4-BE49-F238E27FC236}">
                <a16:creationId xmlns:a16="http://schemas.microsoft.com/office/drawing/2014/main" id="{1618607C-3E4F-DC45-A4E9-481DD45FC005}"/>
              </a:ext>
            </a:extLst>
          </p:cNvPr>
          <p:cNvSpPr txBox="1"/>
          <p:nvPr/>
        </p:nvSpPr>
        <p:spPr>
          <a:xfrm>
            <a:off x="758308" y="5275269"/>
            <a:ext cx="1816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Input layer</a:t>
            </a:r>
          </a:p>
          <a:p>
            <a:r>
              <a:rPr lang="en-US" dirty="0">
                <a:solidFill>
                  <a:schemeClr val="bg1"/>
                </a:solidFill>
              </a:rPr>
              <a:t>Nodes: 10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D0348C00-B6A9-434D-9D3D-A96248A6F9BF}"/>
              </a:ext>
            </a:extLst>
          </p:cNvPr>
          <p:cNvSpPr txBox="1"/>
          <p:nvPr/>
        </p:nvSpPr>
        <p:spPr>
          <a:xfrm>
            <a:off x="2789165" y="5275269"/>
            <a:ext cx="26474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Encoder layer</a:t>
            </a:r>
          </a:p>
          <a:p>
            <a:r>
              <a:rPr lang="en-US" dirty="0">
                <a:solidFill>
                  <a:schemeClr val="bg1"/>
                </a:solidFill>
              </a:rPr>
              <a:t>Compression factor: 1.1</a:t>
            </a:r>
          </a:p>
          <a:p>
            <a:r>
              <a:rPr lang="en-US" dirty="0">
                <a:solidFill>
                  <a:schemeClr val="bg1"/>
                </a:solidFill>
              </a:rPr>
              <a:t>Nodes: 10/1.1=9</a:t>
            </a:r>
          </a:p>
          <a:p>
            <a:r>
              <a:rPr lang="en-US" dirty="0">
                <a:solidFill>
                  <a:schemeClr val="bg1"/>
                </a:solidFill>
              </a:rPr>
              <a:t>Activation function: tanh</a:t>
            </a:r>
          </a:p>
          <a:p>
            <a:r>
              <a:rPr lang="en-US" dirty="0">
                <a:solidFill>
                  <a:schemeClr val="bg1"/>
                </a:solidFill>
              </a:rPr>
              <a:t>Output value range: (-1, 1)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B71A3042-64F9-EA46-A6F2-EF7B795819AA}"/>
                  </a:ext>
                </a:extLst>
              </p:cNvPr>
              <p:cNvSpPr txBox="1"/>
              <p:nvPr/>
            </p:nvSpPr>
            <p:spPr>
              <a:xfrm>
                <a:off x="5554528" y="5275269"/>
                <a:ext cx="2815309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</a:rPr>
                  <a:t>Decoder layer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Nodes: 10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Activation function: linear</a:t>
                </a:r>
              </a:p>
              <a:p>
                <a:r>
                  <a:rPr lang="en-US" dirty="0">
                    <a:solidFill>
                      <a:schemeClr val="bg1"/>
                    </a:solidFill>
                  </a:rPr>
                  <a:t>Output value range: (</a:t>
                </a:r>
                <a14:m>
                  <m:oMath xmlns:m="http://schemas.openxmlformats.org/officeDocument/2006/math">
                    <m:r>
                      <a:rPr lang="en-US" dirty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</m:t>
                    </m:r>
                    <m:r>
                      <a:rPr lang="pt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∞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,</m:t>
                    </m:r>
                    <m:r>
                      <a:rPr lang="pt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∞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)</a:t>
                </a:r>
              </a:p>
            </p:txBody>
          </p:sp>
        </mc:Choice>
        <mc:Fallback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B71A3042-64F9-EA46-A6F2-EF7B795819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4528" y="5275269"/>
                <a:ext cx="2815309" cy="1200329"/>
              </a:xfrm>
              <a:prstGeom prst="rect">
                <a:avLst/>
              </a:prstGeom>
              <a:blipFill>
                <a:blip r:embed="rId3"/>
                <a:stretch>
                  <a:fillRect l="-1345" t="-1042" b="-29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8" name="TextBox 97">
            <a:extLst>
              <a:ext uri="{FF2B5EF4-FFF2-40B4-BE49-F238E27FC236}">
                <a16:creationId xmlns:a16="http://schemas.microsoft.com/office/drawing/2014/main" id="{71C125D5-1F4A-F64B-A8E8-AEF6074D89BC}"/>
              </a:ext>
            </a:extLst>
          </p:cNvPr>
          <p:cNvSpPr txBox="1"/>
          <p:nvPr/>
        </p:nvSpPr>
        <p:spPr>
          <a:xfrm>
            <a:off x="7157102" y="3622501"/>
            <a:ext cx="2815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Loss function: MSE</a:t>
            </a:r>
          </a:p>
          <a:p>
            <a:r>
              <a:rPr lang="en-US" dirty="0">
                <a:solidFill>
                  <a:schemeClr val="bg1"/>
                </a:solidFill>
              </a:rPr>
              <a:t>Optimizer: </a:t>
            </a:r>
            <a:r>
              <a:rPr lang="en-US" dirty="0" err="1">
                <a:solidFill>
                  <a:schemeClr val="bg1"/>
                </a:solidFill>
              </a:rPr>
              <a:t>Adadelta</a:t>
            </a:r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99" name="Group 98">
            <a:extLst>
              <a:ext uri="{FF2B5EF4-FFF2-40B4-BE49-F238E27FC236}">
                <a16:creationId xmlns:a16="http://schemas.microsoft.com/office/drawing/2014/main" id="{A30D31BE-00F1-B54B-878D-5964C2DFBADD}"/>
              </a:ext>
            </a:extLst>
          </p:cNvPr>
          <p:cNvGrpSpPr/>
          <p:nvPr/>
        </p:nvGrpSpPr>
        <p:grpSpPr>
          <a:xfrm>
            <a:off x="1998624" y="5587309"/>
            <a:ext cx="731593" cy="1155526"/>
            <a:chOff x="5467355" y="5262523"/>
            <a:chExt cx="731593" cy="1155526"/>
          </a:xfrm>
        </p:grpSpPr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EEE32896-6DC8-784D-96FE-59E2B10964F3}"/>
                </a:ext>
              </a:extLst>
            </p:cNvPr>
            <p:cNvSpPr/>
            <p:nvPr/>
          </p:nvSpPr>
          <p:spPr bwMode="auto">
            <a:xfrm>
              <a:off x="5468705" y="5262523"/>
              <a:ext cx="730243" cy="730243"/>
            </a:xfrm>
            <a:prstGeom prst="rect">
              <a:avLst/>
            </a:prstGeom>
            <a:noFill/>
            <a:ln w="317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E96897E2-79C0-4D44-BE44-C1D7F35D9DDD}"/>
                </a:ext>
              </a:extLst>
            </p:cNvPr>
            <p:cNvSpPr/>
            <p:nvPr/>
          </p:nvSpPr>
          <p:spPr bwMode="auto">
            <a:xfrm>
              <a:off x="5471944" y="5262523"/>
              <a:ext cx="364410" cy="730244"/>
            </a:xfrm>
            <a:prstGeom prst="rect">
              <a:avLst/>
            </a:prstGeom>
            <a:noFill/>
            <a:ln w="317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BAB9A6C6-ED70-5242-B429-A0ABFDD4384C}"/>
                </a:ext>
              </a:extLst>
            </p:cNvPr>
            <p:cNvSpPr txBox="1"/>
            <p:nvPr/>
          </p:nvSpPr>
          <p:spPr>
            <a:xfrm>
              <a:off x="5516554" y="6048717"/>
              <a:ext cx="6331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Tanh</a:t>
              </a:r>
            </a:p>
          </p:txBody>
        </p: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7090DAB0-9B3D-EC4E-873D-7DD977B84238}"/>
                </a:ext>
              </a:extLst>
            </p:cNvPr>
            <p:cNvSpPr/>
            <p:nvPr/>
          </p:nvSpPr>
          <p:spPr bwMode="auto">
            <a:xfrm>
              <a:off x="5467355" y="5262523"/>
              <a:ext cx="731520" cy="365760"/>
            </a:xfrm>
            <a:prstGeom prst="rect">
              <a:avLst/>
            </a:prstGeom>
            <a:noFill/>
            <a:ln w="317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104" name="Curved Connector 103">
              <a:extLst>
                <a:ext uri="{FF2B5EF4-FFF2-40B4-BE49-F238E27FC236}">
                  <a16:creationId xmlns:a16="http://schemas.microsoft.com/office/drawing/2014/main" id="{8E82B3B3-6E4A-6A48-A844-137970E06C02}"/>
                </a:ext>
              </a:extLst>
            </p:cNvPr>
            <p:cNvCxnSpPr/>
            <p:nvPr/>
          </p:nvCxnSpPr>
          <p:spPr bwMode="auto">
            <a:xfrm rot="10800000" flipV="1">
              <a:off x="5467355" y="5262523"/>
              <a:ext cx="731520" cy="654114"/>
            </a:xfrm>
            <a:prstGeom prst="curvedConnector3">
              <a:avLst/>
            </a:prstGeom>
            <a:solidFill>
              <a:schemeClr val="accent1"/>
            </a:solidFill>
            <a:ln w="50800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27933CA3-4CCE-B349-8526-DABADADC0BAF}"/>
              </a:ext>
            </a:extLst>
          </p:cNvPr>
          <p:cNvGrpSpPr/>
          <p:nvPr/>
        </p:nvGrpSpPr>
        <p:grpSpPr>
          <a:xfrm>
            <a:off x="8225798" y="5587309"/>
            <a:ext cx="763351" cy="1097151"/>
            <a:chOff x="7884228" y="5351567"/>
            <a:chExt cx="763351" cy="1097151"/>
          </a:xfrm>
        </p:grpSpPr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44406BA7-EF43-B949-88F2-B3E5F7924E9F}"/>
                </a:ext>
              </a:extLst>
            </p:cNvPr>
            <p:cNvSpPr/>
            <p:nvPr/>
          </p:nvSpPr>
          <p:spPr bwMode="auto">
            <a:xfrm>
              <a:off x="7901494" y="5351567"/>
              <a:ext cx="730243" cy="730243"/>
            </a:xfrm>
            <a:prstGeom prst="rect">
              <a:avLst/>
            </a:prstGeom>
            <a:noFill/>
            <a:ln w="317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D1050CC3-2095-7044-94C7-1DC7AF9A6C46}"/>
                </a:ext>
              </a:extLst>
            </p:cNvPr>
            <p:cNvSpPr/>
            <p:nvPr/>
          </p:nvSpPr>
          <p:spPr bwMode="auto">
            <a:xfrm>
              <a:off x="7904733" y="5351567"/>
              <a:ext cx="364410" cy="730244"/>
            </a:xfrm>
            <a:prstGeom prst="rect">
              <a:avLst/>
            </a:prstGeom>
            <a:noFill/>
            <a:ln w="317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8782CC89-3F5C-C845-B950-7121B9B756B3}"/>
                </a:ext>
              </a:extLst>
            </p:cNvPr>
            <p:cNvSpPr txBox="1"/>
            <p:nvPr/>
          </p:nvSpPr>
          <p:spPr>
            <a:xfrm>
              <a:off x="7884228" y="6079386"/>
              <a:ext cx="7633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Linear</a:t>
              </a:r>
            </a:p>
          </p:txBody>
        </p: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E699499E-B1A8-0C47-821D-E0A363F3758C}"/>
                </a:ext>
              </a:extLst>
            </p:cNvPr>
            <p:cNvSpPr/>
            <p:nvPr/>
          </p:nvSpPr>
          <p:spPr bwMode="auto">
            <a:xfrm>
              <a:off x="7900144" y="5351567"/>
              <a:ext cx="731520" cy="365760"/>
            </a:xfrm>
            <a:prstGeom prst="rect">
              <a:avLst/>
            </a:prstGeom>
            <a:noFill/>
            <a:ln w="317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7A3A209F-920E-E74D-86E6-F9137935D314}"/>
                </a:ext>
              </a:extLst>
            </p:cNvPr>
            <p:cNvCxnSpPr/>
            <p:nvPr/>
          </p:nvCxnSpPr>
          <p:spPr bwMode="auto">
            <a:xfrm flipH="1">
              <a:off x="7900144" y="5351567"/>
              <a:ext cx="731520" cy="730243"/>
            </a:xfrm>
            <a:prstGeom prst="line">
              <a:avLst/>
            </a:prstGeom>
            <a:solidFill>
              <a:schemeClr val="accent1"/>
            </a:solidFill>
            <a:ln w="47625" cap="flat" cmpd="sng" algn="ctr">
              <a:solidFill>
                <a:srgbClr val="00B05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0423785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D611539-4BE8-6843-A84D-DFE11170C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5362" name="任意多边形 1"/>
          <p:cNvSpPr>
            <a:spLocks/>
          </p:cNvSpPr>
          <p:nvPr/>
        </p:nvSpPr>
        <p:spPr bwMode="auto">
          <a:xfrm>
            <a:off x="-26988" y="-38100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"/>
          <p:cNvSpPr>
            <a:spLocks/>
          </p:cNvSpPr>
          <p:nvPr/>
        </p:nvSpPr>
        <p:spPr bwMode="auto">
          <a:xfrm>
            <a:off x="-152248" y="-150311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70" name="文本框 12"/>
          <p:cNvSpPr txBox="1">
            <a:spLocks noChangeArrowheads="1"/>
          </p:cNvSpPr>
          <p:nvPr/>
        </p:nvSpPr>
        <p:spPr bwMode="auto">
          <a:xfrm>
            <a:off x="4572000" y="914400"/>
            <a:ext cx="200728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Overview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1" name="文本框 13"/>
          <p:cNvSpPr txBox="1">
            <a:spLocks noChangeArrowheads="1"/>
          </p:cNvSpPr>
          <p:nvPr/>
        </p:nvSpPr>
        <p:spPr bwMode="auto">
          <a:xfrm>
            <a:off x="4572000" y="1828800"/>
            <a:ext cx="403347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Preprocessing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2" name="文本框 14"/>
          <p:cNvSpPr txBox="1">
            <a:spLocks noChangeArrowheads="1"/>
          </p:cNvSpPr>
          <p:nvPr/>
        </p:nvSpPr>
        <p:spPr bwMode="auto">
          <a:xfrm>
            <a:off x="4572000" y="2743200"/>
            <a:ext cx="414568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Feature Engineering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3" name="文本框 15"/>
          <p:cNvSpPr txBox="1">
            <a:spLocks noChangeArrowheads="1"/>
          </p:cNvSpPr>
          <p:nvPr/>
        </p:nvSpPr>
        <p:spPr bwMode="auto">
          <a:xfrm>
            <a:off x="4572000" y="3657600"/>
            <a:ext cx="23487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Algorithms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8" name="文本框 20"/>
          <p:cNvSpPr txBox="1">
            <a:spLocks noChangeArrowheads="1"/>
          </p:cNvSpPr>
          <p:nvPr/>
        </p:nvSpPr>
        <p:spPr bwMode="auto">
          <a:xfrm>
            <a:off x="8093075" y="5583238"/>
            <a:ext cx="412115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 b="1" dirty="0">
                <a:solidFill>
                  <a:srgbClr val="008080"/>
                </a:solidFill>
                <a:latin typeface="Arial" panose="020B0604020202020204" pitchFamily="34" charset="0"/>
                <a:ea typeface="张海山锐谐体" panose="02000000000000000000" pitchFamily="2" charset="-122"/>
                <a:cs typeface="Arial" panose="020B0604020202020204" pitchFamily="34" charset="0"/>
              </a:rPr>
              <a:t>Contents</a:t>
            </a:r>
            <a:endParaRPr lang="zh-CN" altLang="en-US" sz="6600" b="1" dirty="0">
              <a:solidFill>
                <a:srgbClr val="008080"/>
              </a:solidFill>
              <a:latin typeface="Arial" panose="020B0604020202020204" pitchFamily="34" charset="0"/>
              <a:ea typeface="张海山锐谐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0" name="文本框 15">
            <a:extLst>
              <a:ext uri="{FF2B5EF4-FFF2-40B4-BE49-F238E27FC236}">
                <a16:creationId xmlns:a16="http://schemas.microsoft.com/office/drawing/2014/main" id="{A4C4ABEA-EDAA-414B-A1BB-0B45C8237C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572000"/>
            <a:ext cx="16610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Results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712909-0C10-BC4B-982F-84E3DB86299B}"/>
              </a:ext>
            </a:extLst>
          </p:cNvPr>
          <p:cNvGrpSpPr/>
          <p:nvPr/>
        </p:nvGrpSpPr>
        <p:grpSpPr>
          <a:xfrm>
            <a:off x="3200400" y="3657600"/>
            <a:ext cx="530225" cy="530868"/>
            <a:chOff x="3209459" y="3902646"/>
            <a:chExt cx="530225" cy="530868"/>
          </a:xfrm>
        </p:grpSpPr>
        <p:sp>
          <p:nvSpPr>
            <p:cNvPr id="15366" name="椭圆 5"/>
            <p:cNvSpPr>
              <a:spLocks noChangeArrowheads="1"/>
            </p:cNvSpPr>
            <p:nvPr/>
          </p:nvSpPr>
          <p:spPr bwMode="auto">
            <a:xfrm>
              <a:off x="3209459" y="390264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354">
              <a:extLst>
                <a:ext uri="{FF2B5EF4-FFF2-40B4-BE49-F238E27FC236}">
                  <a16:creationId xmlns:a16="http://schemas.microsoft.com/office/drawing/2014/main" id="{AFE84332-08D0-F445-A7DA-10A53D372A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1851" y="3983310"/>
              <a:ext cx="325437" cy="34448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C2437D5-9F47-264C-B635-B3EA7F2AF736}"/>
              </a:ext>
            </a:extLst>
          </p:cNvPr>
          <p:cNvGrpSpPr/>
          <p:nvPr/>
        </p:nvGrpSpPr>
        <p:grpSpPr>
          <a:xfrm>
            <a:off x="3200400" y="914400"/>
            <a:ext cx="530225" cy="530868"/>
            <a:chOff x="3168649" y="910076"/>
            <a:chExt cx="530225" cy="530868"/>
          </a:xfrm>
        </p:grpSpPr>
        <p:sp>
          <p:nvSpPr>
            <p:cNvPr id="15367" name="椭圆 6"/>
            <p:cNvSpPr>
              <a:spLocks noChangeArrowheads="1"/>
            </p:cNvSpPr>
            <p:nvPr/>
          </p:nvSpPr>
          <p:spPr bwMode="auto">
            <a:xfrm>
              <a:off x="3168649" y="91007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25" name="组合 13">
              <a:extLst>
                <a:ext uri="{FF2B5EF4-FFF2-40B4-BE49-F238E27FC236}">
                  <a16:creationId xmlns:a16="http://schemas.microsoft.com/office/drawing/2014/main" id="{3B7514C1-A5E4-F046-BB63-D409A707078E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56643" y="1009016"/>
              <a:ext cx="329184" cy="329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07DDF64-7C6D-0A46-BD99-F463D06C8820}"/>
              </a:ext>
            </a:extLst>
          </p:cNvPr>
          <p:cNvGrpSpPr/>
          <p:nvPr/>
        </p:nvGrpSpPr>
        <p:grpSpPr>
          <a:xfrm>
            <a:off x="3200400" y="1828800"/>
            <a:ext cx="530225" cy="530868"/>
            <a:chOff x="3209459" y="1801611"/>
            <a:chExt cx="530225" cy="530868"/>
          </a:xfrm>
        </p:grpSpPr>
        <p:sp>
          <p:nvSpPr>
            <p:cNvPr id="15368" name="椭圆 7"/>
            <p:cNvSpPr>
              <a:spLocks noChangeArrowheads="1"/>
            </p:cNvSpPr>
            <p:nvPr/>
          </p:nvSpPr>
          <p:spPr bwMode="auto">
            <a:xfrm>
              <a:off x="3209459" y="180161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160">
              <a:extLst>
                <a:ext uri="{FF2B5EF4-FFF2-40B4-BE49-F238E27FC236}">
                  <a16:creationId xmlns:a16="http://schemas.microsoft.com/office/drawing/2014/main" id="{8632D1E1-D82C-604D-899F-A35F94933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1" y="1889927"/>
              <a:ext cx="329184" cy="329184"/>
            </a:xfrm>
            <a:custGeom>
              <a:avLst/>
              <a:gdLst>
                <a:gd name="T0" fmla="*/ 44 w 461"/>
                <a:gd name="T1" fmla="*/ 124 h 400"/>
                <a:gd name="T2" fmla="*/ 44 w 461"/>
                <a:gd name="T3" fmla="*/ 124 h 400"/>
                <a:gd name="T4" fmla="*/ 221 w 461"/>
                <a:gd name="T5" fmla="*/ 106 h 400"/>
                <a:gd name="T6" fmla="*/ 328 w 461"/>
                <a:gd name="T7" fmla="*/ 142 h 400"/>
                <a:gd name="T8" fmla="*/ 443 w 461"/>
                <a:gd name="T9" fmla="*/ 89 h 400"/>
                <a:gd name="T10" fmla="*/ 451 w 461"/>
                <a:gd name="T11" fmla="*/ 53 h 400"/>
                <a:gd name="T12" fmla="*/ 416 w 461"/>
                <a:gd name="T13" fmla="*/ 53 h 400"/>
                <a:gd name="T14" fmla="*/ 239 w 461"/>
                <a:gd name="T15" fmla="*/ 62 h 400"/>
                <a:gd name="T16" fmla="*/ 18 w 461"/>
                <a:gd name="T17" fmla="*/ 89 h 400"/>
                <a:gd name="T18" fmla="*/ 9 w 461"/>
                <a:gd name="T19" fmla="*/ 124 h 400"/>
                <a:gd name="T20" fmla="*/ 44 w 461"/>
                <a:gd name="T21" fmla="*/ 124 h 400"/>
                <a:gd name="T22" fmla="*/ 416 w 461"/>
                <a:gd name="T23" fmla="*/ 178 h 400"/>
                <a:gd name="T24" fmla="*/ 416 w 461"/>
                <a:gd name="T25" fmla="*/ 178 h 400"/>
                <a:gd name="T26" fmla="*/ 239 w 461"/>
                <a:gd name="T27" fmla="*/ 195 h 400"/>
                <a:gd name="T28" fmla="*/ 18 w 461"/>
                <a:gd name="T29" fmla="*/ 213 h 400"/>
                <a:gd name="T30" fmla="*/ 9 w 461"/>
                <a:gd name="T31" fmla="*/ 248 h 400"/>
                <a:gd name="T32" fmla="*/ 44 w 461"/>
                <a:gd name="T33" fmla="*/ 248 h 400"/>
                <a:gd name="T34" fmla="*/ 221 w 461"/>
                <a:gd name="T35" fmla="*/ 240 h 400"/>
                <a:gd name="T36" fmla="*/ 328 w 461"/>
                <a:gd name="T37" fmla="*/ 275 h 400"/>
                <a:gd name="T38" fmla="*/ 443 w 461"/>
                <a:gd name="T39" fmla="*/ 222 h 400"/>
                <a:gd name="T40" fmla="*/ 451 w 461"/>
                <a:gd name="T41" fmla="*/ 187 h 400"/>
                <a:gd name="T42" fmla="*/ 416 w 461"/>
                <a:gd name="T43" fmla="*/ 178 h 400"/>
                <a:gd name="T44" fmla="*/ 416 w 461"/>
                <a:gd name="T45" fmla="*/ 302 h 400"/>
                <a:gd name="T46" fmla="*/ 416 w 461"/>
                <a:gd name="T47" fmla="*/ 302 h 400"/>
                <a:gd name="T48" fmla="*/ 239 w 461"/>
                <a:gd name="T49" fmla="*/ 319 h 400"/>
                <a:gd name="T50" fmla="*/ 18 w 461"/>
                <a:gd name="T51" fmla="*/ 337 h 400"/>
                <a:gd name="T52" fmla="*/ 9 w 461"/>
                <a:gd name="T53" fmla="*/ 372 h 400"/>
                <a:gd name="T54" fmla="*/ 44 w 461"/>
                <a:gd name="T55" fmla="*/ 381 h 400"/>
                <a:gd name="T56" fmla="*/ 221 w 461"/>
                <a:gd name="T57" fmla="*/ 363 h 400"/>
                <a:gd name="T58" fmla="*/ 328 w 461"/>
                <a:gd name="T59" fmla="*/ 399 h 400"/>
                <a:gd name="T60" fmla="*/ 443 w 461"/>
                <a:gd name="T61" fmla="*/ 346 h 400"/>
                <a:gd name="T62" fmla="*/ 451 w 461"/>
                <a:gd name="T63" fmla="*/ 310 h 400"/>
                <a:gd name="T64" fmla="*/ 416 w 461"/>
                <a:gd name="T65" fmla="*/ 30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1" h="400">
                  <a:moveTo>
                    <a:pt x="44" y="124"/>
                  </a:moveTo>
                  <a:lnTo>
                    <a:pt x="44" y="124"/>
                  </a:lnTo>
                  <a:cubicBezTo>
                    <a:pt x="88" y="89"/>
                    <a:pt x="124" y="62"/>
                    <a:pt x="221" y="106"/>
                  </a:cubicBezTo>
                  <a:cubicBezTo>
                    <a:pt x="266" y="133"/>
                    <a:pt x="301" y="142"/>
                    <a:pt x="328" y="142"/>
                  </a:cubicBezTo>
                  <a:cubicBezTo>
                    <a:pt x="381" y="142"/>
                    <a:pt x="416" y="115"/>
                    <a:pt x="443" y="89"/>
                  </a:cubicBezTo>
                  <a:cubicBezTo>
                    <a:pt x="451" y="80"/>
                    <a:pt x="460" y="62"/>
                    <a:pt x="451" y="53"/>
                  </a:cubicBezTo>
                  <a:cubicBezTo>
                    <a:pt x="443" y="44"/>
                    <a:pt x="425" y="44"/>
                    <a:pt x="416" y="53"/>
                  </a:cubicBezTo>
                  <a:cubicBezTo>
                    <a:pt x="372" y="89"/>
                    <a:pt x="337" y="115"/>
                    <a:pt x="239" y="62"/>
                  </a:cubicBezTo>
                  <a:cubicBezTo>
                    <a:pt x="124" y="0"/>
                    <a:pt x="62" y="44"/>
                    <a:pt x="18" y="89"/>
                  </a:cubicBezTo>
                  <a:cubicBezTo>
                    <a:pt x="9" y="97"/>
                    <a:pt x="0" y="115"/>
                    <a:pt x="9" y="124"/>
                  </a:cubicBezTo>
                  <a:cubicBezTo>
                    <a:pt x="18" y="133"/>
                    <a:pt x="35" y="133"/>
                    <a:pt x="44" y="124"/>
                  </a:cubicBezTo>
                  <a:close/>
                  <a:moveTo>
                    <a:pt x="416" y="178"/>
                  </a:moveTo>
                  <a:lnTo>
                    <a:pt x="416" y="178"/>
                  </a:lnTo>
                  <a:cubicBezTo>
                    <a:pt x="372" y="213"/>
                    <a:pt x="337" y="248"/>
                    <a:pt x="239" y="195"/>
                  </a:cubicBezTo>
                  <a:cubicBezTo>
                    <a:pt x="124" y="124"/>
                    <a:pt x="62" y="178"/>
                    <a:pt x="18" y="213"/>
                  </a:cubicBezTo>
                  <a:cubicBezTo>
                    <a:pt x="9" y="222"/>
                    <a:pt x="0" y="240"/>
                    <a:pt x="9" y="248"/>
                  </a:cubicBezTo>
                  <a:cubicBezTo>
                    <a:pt x="18" y="257"/>
                    <a:pt x="35" y="257"/>
                    <a:pt x="44" y="248"/>
                  </a:cubicBezTo>
                  <a:cubicBezTo>
                    <a:pt x="88" y="213"/>
                    <a:pt x="124" y="187"/>
                    <a:pt x="221" y="240"/>
                  </a:cubicBezTo>
                  <a:cubicBezTo>
                    <a:pt x="266" y="266"/>
                    <a:pt x="301" y="275"/>
                    <a:pt x="328" y="275"/>
                  </a:cubicBezTo>
                  <a:cubicBezTo>
                    <a:pt x="381" y="275"/>
                    <a:pt x="416" y="240"/>
                    <a:pt x="443" y="222"/>
                  </a:cubicBezTo>
                  <a:cubicBezTo>
                    <a:pt x="451" y="213"/>
                    <a:pt x="460" y="195"/>
                    <a:pt x="451" y="187"/>
                  </a:cubicBezTo>
                  <a:cubicBezTo>
                    <a:pt x="443" y="168"/>
                    <a:pt x="425" y="168"/>
                    <a:pt x="416" y="178"/>
                  </a:cubicBezTo>
                  <a:close/>
                  <a:moveTo>
                    <a:pt x="416" y="302"/>
                  </a:moveTo>
                  <a:lnTo>
                    <a:pt x="416" y="302"/>
                  </a:lnTo>
                  <a:cubicBezTo>
                    <a:pt x="372" y="346"/>
                    <a:pt x="337" y="372"/>
                    <a:pt x="239" y="319"/>
                  </a:cubicBezTo>
                  <a:cubicBezTo>
                    <a:pt x="124" y="248"/>
                    <a:pt x="62" y="302"/>
                    <a:pt x="18" y="337"/>
                  </a:cubicBezTo>
                  <a:cubicBezTo>
                    <a:pt x="9" y="346"/>
                    <a:pt x="0" y="363"/>
                    <a:pt x="9" y="372"/>
                  </a:cubicBezTo>
                  <a:cubicBezTo>
                    <a:pt x="18" y="390"/>
                    <a:pt x="35" y="390"/>
                    <a:pt x="44" y="381"/>
                  </a:cubicBezTo>
                  <a:cubicBezTo>
                    <a:pt x="88" y="337"/>
                    <a:pt x="124" y="310"/>
                    <a:pt x="221" y="363"/>
                  </a:cubicBezTo>
                  <a:cubicBezTo>
                    <a:pt x="266" y="390"/>
                    <a:pt x="301" y="399"/>
                    <a:pt x="328" y="399"/>
                  </a:cubicBezTo>
                  <a:cubicBezTo>
                    <a:pt x="381" y="399"/>
                    <a:pt x="416" y="372"/>
                    <a:pt x="443" y="346"/>
                  </a:cubicBezTo>
                  <a:cubicBezTo>
                    <a:pt x="451" y="337"/>
                    <a:pt x="460" y="319"/>
                    <a:pt x="451" y="310"/>
                  </a:cubicBezTo>
                  <a:cubicBezTo>
                    <a:pt x="443" y="302"/>
                    <a:pt x="425" y="293"/>
                    <a:pt x="416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E67A6-AE3D-EB44-9705-68156A067707}"/>
              </a:ext>
            </a:extLst>
          </p:cNvPr>
          <p:cNvGrpSpPr/>
          <p:nvPr/>
        </p:nvGrpSpPr>
        <p:grpSpPr>
          <a:xfrm>
            <a:off x="3200400" y="4572000"/>
            <a:ext cx="530225" cy="530868"/>
            <a:chOff x="3209458" y="4855199"/>
            <a:chExt cx="530225" cy="530868"/>
          </a:xfrm>
        </p:grpSpPr>
        <p:sp>
          <p:nvSpPr>
            <p:cNvPr id="23" name="椭圆 5">
              <a:extLst>
                <a:ext uri="{FF2B5EF4-FFF2-40B4-BE49-F238E27FC236}">
                  <a16:creationId xmlns:a16="http://schemas.microsoft.com/office/drawing/2014/main" id="{7E1CE507-98C2-C54D-8BBE-1E3C56F723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8" y="4855199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94">
              <a:extLst>
                <a:ext uri="{FF2B5EF4-FFF2-40B4-BE49-F238E27FC236}">
                  <a16:creationId xmlns:a16="http://schemas.microsoft.com/office/drawing/2014/main" id="{0C76E921-17BE-7844-B37D-4E3C5A6F3F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6960" y="4933448"/>
              <a:ext cx="329184" cy="329184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55F6FF5-BB84-F142-9E4A-260C118D74DA}"/>
              </a:ext>
            </a:extLst>
          </p:cNvPr>
          <p:cNvGrpSpPr/>
          <p:nvPr/>
        </p:nvGrpSpPr>
        <p:grpSpPr>
          <a:xfrm>
            <a:off x="3200400" y="2743200"/>
            <a:ext cx="530225" cy="530868"/>
            <a:chOff x="3209459" y="2779061"/>
            <a:chExt cx="530225" cy="530868"/>
          </a:xfrm>
        </p:grpSpPr>
        <p:sp>
          <p:nvSpPr>
            <p:cNvPr id="15369" name="椭圆 8"/>
            <p:cNvSpPr>
              <a:spLocks noChangeArrowheads="1"/>
            </p:cNvSpPr>
            <p:nvPr/>
          </p:nvSpPr>
          <p:spPr bwMode="auto">
            <a:xfrm>
              <a:off x="3209459" y="277906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202">
              <a:extLst>
                <a:ext uri="{FF2B5EF4-FFF2-40B4-BE49-F238E27FC236}">
                  <a16:creationId xmlns:a16="http://schemas.microsoft.com/office/drawing/2014/main" id="{736896E0-9F4C-A94B-B904-471E0D42AB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8026" y="2880489"/>
              <a:ext cx="329184" cy="329184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endParaRPr lang="zh-CN" altLang="en-US"/>
            </a:p>
          </p:txBody>
        </p:sp>
      </p:grpSp>
      <p:sp>
        <p:nvSpPr>
          <p:cNvPr id="36" name="矩形 56">
            <a:extLst>
              <a:ext uri="{FF2B5EF4-FFF2-40B4-BE49-F238E27FC236}">
                <a16:creationId xmlns:a16="http://schemas.microsoft.com/office/drawing/2014/main" id="{C81FC6D7-BC58-7842-84BA-55CB5ECF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000"/>
                                        <p:tgtEl>
                                          <p:spTgt spid="1537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" dur="1000"/>
                                        <p:tgtEl>
                                          <p:spTgt spid="1537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1000"/>
                                        <p:tgtEl>
                                          <p:spTgt spid="153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0" dur="1000"/>
                                        <p:tgtEl>
                                          <p:spTgt spid="153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5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71" grpId="0"/>
      <p:bldP spid="15372" grpId="0"/>
      <p:bldP spid="15373" grpId="0"/>
      <p:bldP spid="15378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A3833F3-0226-9144-BC89-F5E8ECCB5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84999"/>
            </a:scheme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1712911" y="483316"/>
            <a:ext cx="53154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Algorithms</a:t>
            </a:r>
            <a:endParaRPr lang="en-US" altLang="zh-CN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5605" name="Straight Connector 6"/>
          <p:cNvCxnSpPr>
            <a:cxnSpLocks noChangeShapeType="1"/>
          </p:cNvCxnSpPr>
          <p:nvPr/>
        </p:nvCxnSpPr>
        <p:spPr bwMode="auto">
          <a:xfrm>
            <a:off x="1712912" y="1274250"/>
            <a:ext cx="6015037" cy="0"/>
          </a:xfrm>
          <a:prstGeom prst="line">
            <a:avLst/>
          </a:prstGeom>
          <a:noFill/>
          <a:ln w="6350" cmpd="sng">
            <a:solidFill>
              <a:srgbClr val="0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任意多边形 1">
            <a:extLst>
              <a:ext uri="{FF2B5EF4-FFF2-40B4-BE49-F238E27FC236}">
                <a16:creationId xmlns:a16="http://schemas.microsoft.com/office/drawing/2014/main" id="{B44C9B68-0A52-2F44-A149-A7F3F4A38762}"/>
              </a:ext>
            </a:extLst>
          </p:cNvPr>
          <p:cNvSpPr>
            <a:spLocks/>
          </p:cNvSpPr>
          <p:nvPr/>
        </p:nvSpPr>
        <p:spPr bwMode="auto">
          <a:xfrm>
            <a:off x="9260447" y="-3425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2" name="任意多边形 2">
            <a:extLst>
              <a:ext uri="{FF2B5EF4-FFF2-40B4-BE49-F238E27FC236}">
                <a16:creationId xmlns:a16="http://schemas.microsoft.com/office/drawing/2014/main" id="{39E2F6B7-164D-4646-899D-3EC45866A379}"/>
              </a:ext>
            </a:extLst>
          </p:cNvPr>
          <p:cNvSpPr>
            <a:spLocks/>
          </p:cNvSpPr>
          <p:nvPr/>
        </p:nvSpPr>
        <p:spPr bwMode="auto">
          <a:xfrm>
            <a:off x="8991745" y="-82300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/>
          </a:p>
        </p:txBody>
      </p:sp>
      <p:sp>
        <p:nvSpPr>
          <p:cNvPr id="18" name="矩形 56">
            <a:extLst>
              <a:ext uri="{FF2B5EF4-FFF2-40B4-BE49-F238E27FC236}">
                <a16:creationId xmlns:a16="http://schemas.microsoft.com/office/drawing/2014/main" id="{A7E2659E-F5C0-E84A-926E-ACBC7FFEF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2FCAED3E-E4BC-E64B-8D9F-FB221729A1C4}"/>
              </a:ext>
            </a:extLst>
          </p:cNvPr>
          <p:cNvGrpSpPr/>
          <p:nvPr/>
        </p:nvGrpSpPr>
        <p:grpSpPr>
          <a:xfrm>
            <a:off x="11192256" y="914400"/>
            <a:ext cx="530225" cy="530868"/>
            <a:chOff x="3209459" y="3902646"/>
            <a:chExt cx="530225" cy="530868"/>
          </a:xfrm>
        </p:grpSpPr>
        <p:sp>
          <p:nvSpPr>
            <p:cNvPr id="89" name="椭圆 5">
              <a:extLst>
                <a:ext uri="{FF2B5EF4-FFF2-40B4-BE49-F238E27FC236}">
                  <a16:creationId xmlns:a16="http://schemas.microsoft.com/office/drawing/2014/main" id="{97AB4456-F72C-4E42-9778-5B42A176DF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9" y="390264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354">
              <a:extLst>
                <a:ext uri="{FF2B5EF4-FFF2-40B4-BE49-F238E27FC236}">
                  <a16:creationId xmlns:a16="http://schemas.microsoft.com/office/drawing/2014/main" id="{ECEEBAD3-035B-E341-8DD5-96AD2CEB38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1851" y="3983310"/>
              <a:ext cx="325437" cy="34448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pic>
        <p:nvPicPr>
          <p:cNvPr id="91" name="Picture 2" descr="https://lh6.googleusercontent.com/FqdMca605zpCfEGL3WuFLLZA0AHO_kGzf9C48nWwPvZiT2KFzRWUH9Akjf5Oej9z_1vOH9ft2WJdXtzWFTFPHDBk7ILnPg7Y6t1-NgIt1uNg5bargONk_QbkO_RpGUfyyw">
            <a:extLst>
              <a:ext uri="{FF2B5EF4-FFF2-40B4-BE49-F238E27FC236}">
                <a16:creationId xmlns:a16="http://schemas.microsoft.com/office/drawing/2014/main" id="{503CCA8F-7E14-1246-B924-425FA7855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8474" y="1551407"/>
            <a:ext cx="3803234" cy="2461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42B5D8FB-05D1-664E-9759-E7C8106FF11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605" y="1551407"/>
            <a:ext cx="3647873" cy="2351058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81DF6710-E34B-F84B-9AEF-A741BD1416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591" y="4280579"/>
            <a:ext cx="3635543" cy="2343112"/>
          </a:xfrm>
          <a:prstGeom prst="rect">
            <a:avLst/>
          </a:prstGeom>
        </p:spPr>
      </p:pic>
      <p:sp>
        <p:nvSpPr>
          <p:cNvPr id="94" name="TextBox 93">
            <a:extLst>
              <a:ext uri="{FF2B5EF4-FFF2-40B4-BE49-F238E27FC236}">
                <a16:creationId xmlns:a16="http://schemas.microsoft.com/office/drawing/2014/main" id="{C22A5DAD-93D2-E74E-9881-9A57BED1B6D9}"/>
              </a:ext>
            </a:extLst>
          </p:cNvPr>
          <p:cNvSpPr txBox="1"/>
          <p:nvPr/>
        </p:nvSpPr>
        <p:spPr>
          <a:xfrm>
            <a:off x="2807791" y="3844747"/>
            <a:ext cx="6175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MSE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2A86B9A-12DE-4047-9F38-24877720E7CD}"/>
              </a:ext>
            </a:extLst>
          </p:cNvPr>
          <p:cNvSpPr txBox="1"/>
          <p:nvPr/>
        </p:nvSpPr>
        <p:spPr>
          <a:xfrm>
            <a:off x="7005551" y="3773531"/>
            <a:ext cx="801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MAE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F46D1579-0B73-D141-9BD2-CE0437A15D49}"/>
              </a:ext>
            </a:extLst>
          </p:cNvPr>
          <p:cNvSpPr txBox="1"/>
          <p:nvPr/>
        </p:nvSpPr>
        <p:spPr>
          <a:xfrm>
            <a:off x="2309027" y="6484623"/>
            <a:ext cx="204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Root Sum Squared</a:t>
            </a:r>
          </a:p>
        </p:txBody>
      </p:sp>
    </p:spTree>
    <p:extLst>
      <p:ext uri="{BB962C8B-B14F-4D97-AF65-F5344CB8AC3E}">
        <p14:creationId xmlns:p14="http://schemas.microsoft.com/office/powerpoint/2010/main" val="2994402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03E8E8-CC0C-1941-9F34-FAF17E80C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435" name="矩形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A1E2C">
              <a:alpha val="87999"/>
            </a:srgbClr>
          </a:solidFill>
          <a:ln w="12700" cmpd="sng">
            <a:solidFill>
              <a:srgbClr val="41719C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6" name="等腰三角形 6"/>
          <p:cNvSpPr>
            <a:spLocks noChangeArrowheads="1"/>
          </p:cNvSpPr>
          <p:nvPr/>
        </p:nvSpPr>
        <p:spPr bwMode="auto">
          <a:xfrm>
            <a:off x="3757613" y="941388"/>
            <a:ext cx="4676775" cy="4032250"/>
          </a:xfrm>
          <a:prstGeom prst="triangle">
            <a:avLst>
              <a:gd name="adj" fmla="val 50000"/>
            </a:avLst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7" name="等腰三角形 8"/>
          <p:cNvSpPr>
            <a:spLocks noChangeArrowheads="1"/>
          </p:cNvSpPr>
          <p:nvPr/>
        </p:nvSpPr>
        <p:spPr bwMode="auto">
          <a:xfrm rot="10800000">
            <a:off x="3590925" y="1827213"/>
            <a:ext cx="5010150" cy="4318000"/>
          </a:xfrm>
          <a:prstGeom prst="triangle">
            <a:avLst>
              <a:gd name="adj" fmla="val 50000"/>
            </a:avLst>
          </a:prstGeom>
          <a:noFill/>
          <a:ln w="3175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40" name="矩形 7"/>
          <p:cNvSpPr>
            <a:spLocks noChangeArrowheads="1"/>
          </p:cNvSpPr>
          <p:nvPr/>
        </p:nvSpPr>
        <p:spPr bwMode="auto">
          <a:xfrm>
            <a:off x="3757613" y="5272088"/>
            <a:ext cx="4676775" cy="636587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文本框 14">
            <a:extLst>
              <a:ext uri="{FF2B5EF4-FFF2-40B4-BE49-F238E27FC236}">
                <a16:creationId xmlns:a16="http://schemas.microsoft.com/office/drawing/2014/main" id="{D8792A01-9216-314B-A6FC-07624D63E9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3238" y="5296200"/>
            <a:ext cx="448552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 err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Mahalanobis</a:t>
            </a:r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Distance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" name="Freeform 354">
            <a:extLst>
              <a:ext uri="{FF2B5EF4-FFF2-40B4-BE49-F238E27FC236}">
                <a16:creationId xmlns:a16="http://schemas.microsoft.com/office/drawing/2014/main" id="{73D4F99D-5E4D-1643-B5F6-B7D3CAB86043}"/>
              </a:ext>
            </a:extLst>
          </p:cNvPr>
          <p:cNvSpPr>
            <a:spLocks noEditPoints="1"/>
          </p:cNvSpPr>
          <p:nvPr/>
        </p:nvSpPr>
        <p:spPr bwMode="auto">
          <a:xfrm>
            <a:off x="5541264" y="2788920"/>
            <a:ext cx="1115568" cy="1115568"/>
          </a:xfrm>
          <a:custGeom>
            <a:avLst/>
            <a:gdLst>
              <a:gd name="T0" fmla="*/ 236 w 274"/>
              <a:gd name="T1" fmla="*/ 120 h 288"/>
              <a:gd name="T2" fmla="*/ 274 w 274"/>
              <a:gd name="T3" fmla="*/ 93 h 288"/>
              <a:gd name="T4" fmla="*/ 250 w 274"/>
              <a:gd name="T5" fmla="*/ 51 h 288"/>
              <a:gd name="T6" fmla="*/ 206 w 274"/>
              <a:gd name="T7" fmla="*/ 70 h 288"/>
              <a:gd name="T8" fmla="*/ 166 w 274"/>
              <a:gd name="T9" fmla="*/ 47 h 288"/>
              <a:gd name="T10" fmla="*/ 161 w 274"/>
              <a:gd name="T11" fmla="*/ 0 h 288"/>
              <a:gd name="T12" fmla="*/ 113 w 274"/>
              <a:gd name="T13" fmla="*/ 0 h 288"/>
              <a:gd name="T14" fmla="*/ 108 w 274"/>
              <a:gd name="T15" fmla="*/ 47 h 288"/>
              <a:gd name="T16" fmla="*/ 67 w 274"/>
              <a:gd name="T17" fmla="*/ 70 h 288"/>
              <a:gd name="T18" fmla="*/ 24 w 274"/>
              <a:gd name="T19" fmla="*/ 51 h 288"/>
              <a:gd name="T20" fmla="*/ 0 w 274"/>
              <a:gd name="T21" fmla="*/ 93 h 288"/>
              <a:gd name="T22" fmla="*/ 38 w 274"/>
              <a:gd name="T23" fmla="*/ 120 h 288"/>
              <a:gd name="T24" fmla="*/ 38 w 274"/>
              <a:gd name="T25" fmla="*/ 168 h 288"/>
              <a:gd name="T26" fmla="*/ 0 w 274"/>
              <a:gd name="T27" fmla="*/ 195 h 288"/>
              <a:gd name="T28" fmla="*/ 24 w 274"/>
              <a:gd name="T29" fmla="*/ 237 h 288"/>
              <a:gd name="T30" fmla="*/ 68 w 274"/>
              <a:gd name="T31" fmla="*/ 218 h 288"/>
              <a:gd name="T32" fmla="*/ 108 w 274"/>
              <a:gd name="T33" fmla="*/ 241 h 288"/>
              <a:gd name="T34" fmla="*/ 113 w 274"/>
              <a:gd name="T35" fmla="*/ 288 h 288"/>
              <a:gd name="T36" fmla="*/ 161 w 274"/>
              <a:gd name="T37" fmla="*/ 288 h 288"/>
              <a:gd name="T38" fmla="*/ 166 w 274"/>
              <a:gd name="T39" fmla="*/ 241 h 288"/>
              <a:gd name="T40" fmla="*/ 206 w 274"/>
              <a:gd name="T41" fmla="*/ 218 h 288"/>
              <a:gd name="T42" fmla="*/ 250 w 274"/>
              <a:gd name="T43" fmla="*/ 237 h 288"/>
              <a:gd name="T44" fmla="*/ 274 w 274"/>
              <a:gd name="T45" fmla="*/ 195 h 288"/>
              <a:gd name="T46" fmla="*/ 236 w 274"/>
              <a:gd name="T47" fmla="*/ 168 h 288"/>
              <a:gd name="T48" fmla="*/ 236 w 274"/>
              <a:gd name="T49" fmla="*/ 120 h 288"/>
              <a:gd name="T50" fmla="*/ 158 w 274"/>
              <a:gd name="T51" fmla="*/ 180 h 288"/>
              <a:gd name="T52" fmla="*/ 116 w 274"/>
              <a:gd name="T53" fmla="*/ 180 h 288"/>
              <a:gd name="T54" fmla="*/ 96 w 274"/>
              <a:gd name="T55" fmla="*/ 144 h 288"/>
              <a:gd name="T56" fmla="*/ 116 w 274"/>
              <a:gd name="T57" fmla="*/ 108 h 288"/>
              <a:gd name="T58" fmla="*/ 158 w 274"/>
              <a:gd name="T59" fmla="*/ 108 h 288"/>
              <a:gd name="T60" fmla="*/ 179 w 274"/>
              <a:gd name="T61" fmla="*/ 144 h 288"/>
              <a:gd name="T62" fmla="*/ 158 w 274"/>
              <a:gd name="T63" fmla="*/ 180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74" h="288">
                <a:moveTo>
                  <a:pt x="236" y="120"/>
                </a:moveTo>
                <a:cubicBezTo>
                  <a:pt x="274" y="93"/>
                  <a:pt x="274" y="93"/>
                  <a:pt x="274" y="93"/>
                </a:cubicBezTo>
                <a:cubicBezTo>
                  <a:pt x="250" y="51"/>
                  <a:pt x="250" y="51"/>
                  <a:pt x="250" y="51"/>
                </a:cubicBezTo>
                <a:cubicBezTo>
                  <a:pt x="206" y="70"/>
                  <a:pt x="206" y="70"/>
                  <a:pt x="206" y="70"/>
                </a:cubicBezTo>
                <a:cubicBezTo>
                  <a:pt x="166" y="47"/>
                  <a:pt x="166" y="47"/>
                  <a:pt x="166" y="47"/>
                </a:cubicBezTo>
                <a:cubicBezTo>
                  <a:pt x="161" y="0"/>
                  <a:pt x="161" y="0"/>
                  <a:pt x="161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67" y="70"/>
                  <a:pt x="67" y="70"/>
                  <a:pt x="67" y="70"/>
                </a:cubicBezTo>
                <a:cubicBezTo>
                  <a:pt x="24" y="51"/>
                  <a:pt x="24" y="51"/>
                  <a:pt x="24" y="51"/>
                </a:cubicBezTo>
                <a:cubicBezTo>
                  <a:pt x="0" y="93"/>
                  <a:pt x="0" y="93"/>
                  <a:pt x="0" y="93"/>
                </a:cubicBezTo>
                <a:cubicBezTo>
                  <a:pt x="38" y="120"/>
                  <a:pt x="38" y="120"/>
                  <a:pt x="38" y="120"/>
                </a:cubicBezTo>
                <a:cubicBezTo>
                  <a:pt x="38" y="168"/>
                  <a:pt x="38" y="168"/>
                  <a:pt x="38" y="168"/>
                </a:cubicBezTo>
                <a:cubicBezTo>
                  <a:pt x="18" y="182"/>
                  <a:pt x="0" y="195"/>
                  <a:pt x="0" y="195"/>
                </a:cubicBezTo>
                <a:cubicBezTo>
                  <a:pt x="24" y="237"/>
                  <a:pt x="24" y="237"/>
                  <a:pt x="24" y="237"/>
                </a:cubicBezTo>
                <a:cubicBezTo>
                  <a:pt x="68" y="218"/>
                  <a:pt x="68" y="218"/>
                  <a:pt x="68" y="218"/>
                </a:cubicBezTo>
                <a:cubicBezTo>
                  <a:pt x="108" y="241"/>
                  <a:pt x="108" y="241"/>
                  <a:pt x="108" y="241"/>
                </a:cubicBezTo>
                <a:cubicBezTo>
                  <a:pt x="113" y="288"/>
                  <a:pt x="113" y="288"/>
                  <a:pt x="113" y="288"/>
                </a:cubicBezTo>
                <a:cubicBezTo>
                  <a:pt x="161" y="288"/>
                  <a:pt x="161" y="288"/>
                  <a:pt x="161" y="288"/>
                </a:cubicBezTo>
                <a:cubicBezTo>
                  <a:pt x="161" y="288"/>
                  <a:pt x="163" y="266"/>
                  <a:pt x="166" y="241"/>
                </a:cubicBezTo>
                <a:cubicBezTo>
                  <a:pt x="206" y="218"/>
                  <a:pt x="206" y="218"/>
                  <a:pt x="206" y="218"/>
                </a:cubicBezTo>
                <a:cubicBezTo>
                  <a:pt x="250" y="237"/>
                  <a:pt x="250" y="237"/>
                  <a:pt x="250" y="237"/>
                </a:cubicBezTo>
                <a:cubicBezTo>
                  <a:pt x="274" y="195"/>
                  <a:pt x="274" y="195"/>
                  <a:pt x="274" y="195"/>
                </a:cubicBezTo>
                <a:cubicBezTo>
                  <a:pt x="274" y="195"/>
                  <a:pt x="256" y="182"/>
                  <a:pt x="236" y="168"/>
                </a:cubicBezTo>
                <a:lnTo>
                  <a:pt x="236" y="120"/>
                </a:lnTo>
                <a:close/>
                <a:moveTo>
                  <a:pt x="158" y="180"/>
                </a:moveTo>
                <a:cubicBezTo>
                  <a:pt x="116" y="180"/>
                  <a:pt x="116" y="180"/>
                  <a:pt x="116" y="180"/>
                </a:cubicBezTo>
                <a:cubicBezTo>
                  <a:pt x="96" y="144"/>
                  <a:pt x="96" y="144"/>
                  <a:pt x="96" y="144"/>
                </a:cubicBezTo>
                <a:cubicBezTo>
                  <a:pt x="116" y="108"/>
                  <a:pt x="116" y="108"/>
                  <a:pt x="116" y="108"/>
                </a:cubicBezTo>
                <a:cubicBezTo>
                  <a:pt x="158" y="108"/>
                  <a:pt x="158" y="108"/>
                  <a:pt x="158" y="108"/>
                </a:cubicBezTo>
                <a:cubicBezTo>
                  <a:pt x="179" y="144"/>
                  <a:pt x="179" y="144"/>
                  <a:pt x="179" y="144"/>
                </a:cubicBezTo>
                <a:lnTo>
                  <a:pt x="158" y="1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298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A3833F3-0226-9144-BC89-F5E8ECCB5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  <a:alpha val="84999"/>
            </a:schemeClr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1712911" y="483316"/>
            <a:ext cx="53154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Algorithms</a:t>
            </a:r>
            <a:endParaRPr lang="en-US" altLang="zh-CN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5605" name="Straight Connector 6"/>
          <p:cNvCxnSpPr>
            <a:cxnSpLocks noChangeShapeType="1"/>
          </p:cNvCxnSpPr>
          <p:nvPr/>
        </p:nvCxnSpPr>
        <p:spPr bwMode="auto">
          <a:xfrm>
            <a:off x="1712912" y="1274250"/>
            <a:ext cx="6015037" cy="0"/>
          </a:xfrm>
          <a:prstGeom prst="line">
            <a:avLst/>
          </a:prstGeom>
          <a:noFill/>
          <a:ln w="6350" cmpd="sng">
            <a:solidFill>
              <a:srgbClr val="0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任意多边形 1">
            <a:extLst>
              <a:ext uri="{FF2B5EF4-FFF2-40B4-BE49-F238E27FC236}">
                <a16:creationId xmlns:a16="http://schemas.microsoft.com/office/drawing/2014/main" id="{B44C9B68-0A52-2F44-A149-A7F3F4A38762}"/>
              </a:ext>
            </a:extLst>
          </p:cNvPr>
          <p:cNvSpPr>
            <a:spLocks/>
          </p:cNvSpPr>
          <p:nvPr/>
        </p:nvSpPr>
        <p:spPr bwMode="auto">
          <a:xfrm>
            <a:off x="9260447" y="-3425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2" name="任意多边形 2">
            <a:extLst>
              <a:ext uri="{FF2B5EF4-FFF2-40B4-BE49-F238E27FC236}">
                <a16:creationId xmlns:a16="http://schemas.microsoft.com/office/drawing/2014/main" id="{39E2F6B7-164D-4646-899D-3EC45866A379}"/>
              </a:ext>
            </a:extLst>
          </p:cNvPr>
          <p:cNvSpPr>
            <a:spLocks/>
          </p:cNvSpPr>
          <p:nvPr/>
        </p:nvSpPr>
        <p:spPr bwMode="auto">
          <a:xfrm>
            <a:off x="8991745" y="-82300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/>
          </a:p>
        </p:txBody>
      </p:sp>
      <p:sp>
        <p:nvSpPr>
          <p:cNvPr id="18" name="矩形 56">
            <a:extLst>
              <a:ext uri="{FF2B5EF4-FFF2-40B4-BE49-F238E27FC236}">
                <a16:creationId xmlns:a16="http://schemas.microsoft.com/office/drawing/2014/main" id="{A7E2659E-F5C0-E84A-926E-ACBC7FFEF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2FCAED3E-E4BC-E64B-8D9F-FB221729A1C4}"/>
              </a:ext>
            </a:extLst>
          </p:cNvPr>
          <p:cNvGrpSpPr/>
          <p:nvPr/>
        </p:nvGrpSpPr>
        <p:grpSpPr>
          <a:xfrm>
            <a:off x="11192256" y="914400"/>
            <a:ext cx="530225" cy="530868"/>
            <a:chOff x="3209459" y="3902646"/>
            <a:chExt cx="530225" cy="530868"/>
          </a:xfrm>
        </p:grpSpPr>
        <p:sp>
          <p:nvSpPr>
            <p:cNvPr id="89" name="椭圆 5">
              <a:extLst>
                <a:ext uri="{FF2B5EF4-FFF2-40B4-BE49-F238E27FC236}">
                  <a16:creationId xmlns:a16="http://schemas.microsoft.com/office/drawing/2014/main" id="{97AB4456-F72C-4E42-9778-5B42A176DF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9" y="390264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90" name="Freeform 354">
              <a:extLst>
                <a:ext uri="{FF2B5EF4-FFF2-40B4-BE49-F238E27FC236}">
                  <a16:creationId xmlns:a16="http://schemas.microsoft.com/office/drawing/2014/main" id="{ECEEBAD3-035B-E341-8DD5-96AD2CEB386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1851" y="3983310"/>
              <a:ext cx="325437" cy="34448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2E276F01-EE8A-DC4B-AED7-F8B296C4328C}"/>
              </a:ext>
            </a:extLst>
          </p:cNvPr>
          <p:cNvSpPr/>
          <p:nvPr/>
        </p:nvSpPr>
        <p:spPr>
          <a:xfrm>
            <a:off x="515753" y="1348377"/>
            <a:ext cx="39629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Mahalanobis</a:t>
            </a: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 Distance</a:t>
            </a:r>
          </a:p>
        </p:txBody>
      </p:sp>
      <p:pic>
        <p:nvPicPr>
          <p:cNvPr id="21" name="Picture 2" descr="https://lh3.googleusercontent.com/GSeCBy4ipkjcW34rAfxGEzWDDlTg-QTtqqFF0uky-QnuEiaPtENQrgaErx2gZEgx47PC45P3EcEth0EIJqKKJ_sznD_mAG5oUT4-CfjSEFMBwA0TVq3LnhE5QhgKTSg8k8H-LfEK">
            <a:extLst>
              <a:ext uri="{FF2B5EF4-FFF2-40B4-BE49-F238E27FC236}">
                <a16:creationId xmlns:a16="http://schemas.microsoft.com/office/drawing/2014/main" id="{D9EF07B7-F423-484B-B925-859C1DE63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1971" y="2225957"/>
            <a:ext cx="6019178" cy="3895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8C70EA0-679F-AF4C-B69A-9B10522EBDE9}"/>
              </a:ext>
            </a:extLst>
          </p:cNvPr>
          <p:cNvSpPr txBox="1"/>
          <p:nvPr/>
        </p:nvSpPr>
        <p:spPr>
          <a:xfrm>
            <a:off x="10277605" y="2962405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28FE813-E7C2-8F43-8CEC-453C0B7C205F}"/>
                  </a:ext>
                </a:extLst>
              </p:cNvPr>
              <p:cNvSpPr txBox="1"/>
              <p:nvPr/>
            </p:nvSpPr>
            <p:spPr>
              <a:xfrm>
                <a:off x="574261" y="3282952"/>
                <a:ext cx="2602957" cy="119737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CA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en-CA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CA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</m:d>
                      <m:r>
                        <a:rPr lang="en-CA" sz="2000" b="0" i="1" smtClean="0">
                          <a:solidFill>
                            <a:schemeClr val="bg1"/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en-CA" sz="2000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nary>
                            <m:naryPr>
                              <m:chr m:val="∑"/>
                              <m:ctrlPr>
                                <a:rPr lang="en-CA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CA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CA" sz="2000" b="0" i="1" smtClean="0">
                                  <a:solidFill>
                                    <a:schemeClr val="bg1"/>
                                  </a:solidFill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CA" sz="2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CA" sz="2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f>
                                    <m:fPr>
                                      <m:ctrlPr>
                                        <a:rPr lang="en-CA" sz="20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CA" sz="20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CA" sz="20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𝐹</m:t>
                                          </m:r>
                                        </m:e>
                                        <m:sub>
                                          <m:r>
                                            <a:rPr lang="en-CA" sz="20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CA" sz="2000" b="0" i="1" smtClean="0">
                                          <a:solidFill>
                                            <a:schemeClr val="bg1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en-CA" sz="20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CA" sz="20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CA" sz="20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CA" sz="20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CA" sz="20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𝜎</m:t>
                                          </m:r>
                                        </m:e>
                                        <m:sub>
                                          <m:r>
                                            <a:rPr lang="en-CA" sz="2000" b="0" i="1" smtClean="0">
                                              <a:solidFill>
                                                <a:schemeClr val="bg1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en-CA" sz="2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CA" sz="2000" b="0" i="1" smtClean="0">
                                      <a:solidFill>
                                        <a:schemeClr val="bg1"/>
                                      </a:solidFill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928FE813-E7C2-8F43-8CEC-453C0B7C20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4261" y="3282952"/>
                <a:ext cx="2602957" cy="1197379"/>
              </a:xfrm>
              <a:prstGeom prst="rect">
                <a:avLst/>
              </a:prstGeom>
              <a:blipFill>
                <a:blip r:embed="rId4"/>
                <a:stretch>
                  <a:fillRect l="-1456" t="-67368" r="-485" b="-11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8716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D611539-4BE8-6843-A84D-DFE11170C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5362" name="任意多边形 1"/>
          <p:cNvSpPr>
            <a:spLocks/>
          </p:cNvSpPr>
          <p:nvPr/>
        </p:nvSpPr>
        <p:spPr bwMode="auto">
          <a:xfrm>
            <a:off x="-26988" y="-38100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"/>
          <p:cNvSpPr>
            <a:spLocks/>
          </p:cNvSpPr>
          <p:nvPr/>
        </p:nvSpPr>
        <p:spPr bwMode="auto">
          <a:xfrm>
            <a:off x="-152248" y="-150311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70" name="文本框 12"/>
          <p:cNvSpPr txBox="1">
            <a:spLocks noChangeArrowheads="1"/>
          </p:cNvSpPr>
          <p:nvPr/>
        </p:nvSpPr>
        <p:spPr bwMode="auto">
          <a:xfrm>
            <a:off x="4572000" y="914400"/>
            <a:ext cx="200728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Overview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1" name="文本框 13"/>
          <p:cNvSpPr txBox="1">
            <a:spLocks noChangeArrowheads="1"/>
          </p:cNvSpPr>
          <p:nvPr/>
        </p:nvSpPr>
        <p:spPr bwMode="auto">
          <a:xfrm>
            <a:off x="4572000" y="1828800"/>
            <a:ext cx="403347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Preprocessing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2" name="文本框 14"/>
          <p:cNvSpPr txBox="1">
            <a:spLocks noChangeArrowheads="1"/>
          </p:cNvSpPr>
          <p:nvPr/>
        </p:nvSpPr>
        <p:spPr bwMode="auto">
          <a:xfrm>
            <a:off x="4572000" y="2743200"/>
            <a:ext cx="414568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Feature Engineering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3" name="文本框 15"/>
          <p:cNvSpPr txBox="1">
            <a:spLocks noChangeArrowheads="1"/>
          </p:cNvSpPr>
          <p:nvPr/>
        </p:nvSpPr>
        <p:spPr bwMode="auto">
          <a:xfrm>
            <a:off x="4572000" y="3657600"/>
            <a:ext cx="23487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Algorithms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8" name="文本框 20"/>
          <p:cNvSpPr txBox="1">
            <a:spLocks noChangeArrowheads="1"/>
          </p:cNvSpPr>
          <p:nvPr/>
        </p:nvSpPr>
        <p:spPr bwMode="auto">
          <a:xfrm>
            <a:off x="8093075" y="5583238"/>
            <a:ext cx="412115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 b="1" dirty="0">
                <a:solidFill>
                  <a:srgbClr val="008080"/>
                </a:solidFill>
                <a:latin typeface="Arial" panose="020B0604020202020204" pitchFamily="34" charset="0"/>
                <a:ea typeface="张海山锐谐体" panose="02000000000000000000" pitchFamily="2" charset="-122"/>
                <a:cs typeface="Arial" panose="020B0604020202020204" pitchFamily="34" charset="0"/>
              </a:rPr>
              <a:t>Contents</a:t>
            </a:r>
            <a:endParaRPr lang="zh-CN" altLang="en-US" sz="6600" b="1" dirty="0">
              <a:solidFill>
                <a:srgbClr val="008080"/>
              </a:solidFill>
              <a:latin typeface="Arial" panose="020B0604020202020204" pitchFamily="34" charset="0"/>
              <a:ea typeface="张海山锐谐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0" name="文本框 15">
            <a:extLst>
              <a:ext uri="{FF2B5EF4-FFF2-40B4-BE49-F238E27FC236}">
                <a16:creationId xmlns:a16="http://schemas.microsoft.com/office/drawing/2014/main" id="{A4C4ABEA-EDAA-414B-A1BB-0B45C8237C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572000"/>
            <a:ext cx="16610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Results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712909-0C10-BC4B-982F-84E3DB86299B}"/>
              </a:ext>
            </a:extLst>
          </p:cNvPr>
          <p:cNvGrpSpPr/>
          <p:nvPr/>
        </p:nvGrpSpPr>
        <p:grpSpPr>
          <a:xfrm>
            <a:off x="3200400" y="3657600"/>
            <a:ext cx="530225" cy="530868"/>
            <a:chOff x="3209459" y="3902646"/>
            <a:chExt cx="530225" cy="530868"/>
          </a:xfrm>
        </p:grpSpPr>
        <p:sp>
          <p:nvSpPr>
            <p:cNvPr id="15366" name="椭圆 5"/>
            <p:cNvSpPr>
              <a:spLocks noChangeArrowheads="1"/>
            </p:cNvSpPr>
            <p:nvPr/>
          </p:nvSpPr>
          <p:spPr bwMode="auto">
            <a:xfrm>
              <a:off x="3209459" y="390264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354">
              <a:extLst>
                <a:ext uri="{FF2B5EF4-FFF2-40B4-BE49-F238E27FC236}">
                  <a16:creationId xmlns:a16="http://schemas.microsoft.com/office/drawing/2014/main" id="{AFE84332-08D0-F445-A7DA-10A53D372A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1851" y="3983310"/>
              <a:ext cx="325437" cy="34448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C2437D5-9F47-264C-B635-B3EA7F2AF736}"/>
              </a:ext>
            </a:extLst>
          </p:cNvPr>
          <p:cNvGrpSpPr/>
          <p:nvPr/>
        </p:nvGrpSpPr>
        <p:grpSpPr>
          <a:xfrm>
            <a:off x="3200400" y="914400"/>
            <a:ext cx="530225" cy="530868"/>
            <a:chOff x="3168649" y="910076"/>
            <a:chExt cx="530225" cy="530868"/>
          </a:xfrm>
        </p:grpSpPr>
        <p:sp>
          <p:nvSpPr>
            <p:cNvPr id="15367" name="椭圆 6"/>
            <p:cNvSpPr>
              <a:spLocks noChangeArrowheads="1"/>
            </p:cNvSpPr>
            <p:nvPr/>
          </p:nvSpPr>
          <p:spPr bwMode="auto">
            <a:xfrm>
              <a:off x="3168649" y="91007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25" name="组合 13">
              <a:extLst>
                <a:ext uri="{FF2B5EF4-FFF2-40B4-BE49-F238E27FC236}">
                  <a16:creationId xmlns:a16="http://schemas.microsoft.com/office/drawing/2014/main" id="{3B7514C1-A5E4-F046-BB63-D409A707078E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56643" y="1009016"/>
              <a:ext cx="329184" cy="329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07DDF64-7C6D-0A46-BD99-F463D06C8820}"/>
              </a:ext>
            </a:extLst>
          </p:cNvPr>
          <p:cNvGrpSpPr/>
          <p:nvPr/>
        </p:nvGrpSpPr>
        <p:grpSpPr>
          <a:xfrm>
            <a:off x="3200400" y="1828800"/>
            <a:ext cx="530225" cy="530868"/>
            <a:chOff x="3209459" y="1801611"/>
            <a:chExt cx="530225" cy="530868"/>
          </a:xfrm>
        </p:grpSpPr>
        <p:sp>
          <p:nvSpPr>
            <p:cNvPr id="15368" name="椭圆 7"/>
            <p:cNvSpPr>
              <a:spLocks noChangeArrowheads="1"/>
            </p:cNvSpPr>
            <p:nvPr/>
          </p:nvSpPr>
          <p:spPr bwMode="auto">
            <a:xfrm>
              <a:off x="3209459" y="180161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160">
              <a:extLst>
                <a:ext uri="{FF2B5EF4-FFF2-40B4-BE49-F238E27FC236}">
                  <a16:creationId xmlns:a16="http://schemas.microsoft.com/office/drawing/2014/main" id="{8632D1E1-D82C-604D-899F-A35F94933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1" y="1889927"/>
              <a:ext cx="329184" cy="329184"/>
            </a:xfrm>
            <a:custGeom>
              <a:avLst/>
              <a:gdLst>
                <a:gd name="T0" fmla="*/ 44 w 461"/>
                <a:gd name="T1" fmla="*/ 124 h 400"/>
                <a:gd name="T2" fmla="*/ 44 w 461"/>
                <a:gd name="T3" fmla="*/ 124 h 400"/>
                <a:gd name="T4" fmla="*/ 221 w 461"/>
                <a:gd name="T5" fmla="*/ 106 h 400"/>
                <a:gd name="T6" fmla="*/ 328 w 461"/>
                <a:gd name="T7" fmla="*/ 142 h 400"/>
                <a:gd name="T8" fmla="*/ 443 w 461"/>
                <a:gd name="T9" fmla="*/ 89 h 400"/>
                <a:gd name="T10" fmla="*/ 451 w 461"/>
                <a:gd name="T11" fmla="*/ 53 h 400"/>
                <a:gd name="T12" fmla="*/ 416 w 461"/>
                <a:gd name="T13" fmla="*/ 53 h 400"/>
                <a:gd name="T14" fmla="*/ 239 w 461"/>
                <a:gd name="T15" fmla="*/ 62 h 400"/>
                <a:gd name="T16" fmla="*/ 18 w 461"/>
                <a:gd name="T17" fmla="*/ 89 h 400"/>
                <a:gd name="T18" fmla="*/ 9 w 461"/>
                <a:gd name="T19" fmla="*/ 124 h 400"/>
                <a:gd name="T20" fmla="*/ 44 w 461"/>
                <a:gd name="T21" fmla="*/ 124 h 400"/>
                <a:gd name="T22" fmla="*/ 416 w 461"/>
                <a:gd name="T23" fmla="*/ 178 h 400"/>
                <a:gd name="T24" fmla="*/ 416 w 461"/>
                <a:gd name="T25" fmla="*/ 178 h 400"/>
                <a:gd name="T26" fmla="*/ 239 w 461"/>
                <a:gd name="T27" fmla="*/ 195 h 400"/>
                <a:gd name="T28" fmla="*/ 18 w 461"/>
                <a:gd name="T29" fmla="*/ 213 h 400"/>
                <a:gd name="T30" fmla="*/ 9 w 461"/>
                <a:gd name="T31" fmla="*/ 248 h 400"/>
                <a:gd name="T32" fmla="*/ 44 w 461"/>
                <a:gd name="T33" fmla="*/ 248 h 400"/>
                <a:gd name="T34" fmla="*/ 221 w 461"/>
                <a:gd name="T35" fmla="*/ 240 h 400"/>
                <a:gd name="T36" fmla="*/ 328 w 461"/>
                <a:gd name="T37" fmla="*/ 275 h 400"/>
                <a:gd name="T38" fmla="*/ 443 w 461"/>
                <a:gd name="T39" fmla="*/ 222 h 400"/>
                <a:gd name="T40" fmla="*/ 451 w 461"/>
                <a:gd name="T41" fmla="*/ 187 h 400"/>
                <a:gd name="T42" fmla="*/ 416 w 461"/>
                <a:gd name="T43" fmla="*/ 178 h 400"/>
                <a:gd name="T44" fmla="*/ 416 w 461"/>
                <a:gd name="T45" fmla="*/ 302 h 400"/>
                <a:gd name="T46" fmla="*/ 416 w 461"/>
                <a:gd name="T47" fmla="*/ 302 h 400"/>
                <a:gd name="T48" fmla="*/ 239 w 461"/>
                <a:gd name="T49" fmla="*/ 319 h 400"/>
                <a:gd name="T50" fmla="*/ 18 w 461"/>
                <a:gd name="T51" fmla="*/ 337 h 400"/>
                <a:gd name="T52" fmla="*/ 9 w 461"/>
                <a:gd name="T53" fmla="*/ 372 h 400"/>
                <a:gd name="T54" fmla="*/ 44 w 461"/>
                <a:gd name="T55" fmla="*/ 381 h 400"/>
                <a:gd name="T56" fmla="*/ 221 w 461"/>
                <a:gd name="T57" fmla="*/ 363 h 400"/>
                <a:gd name="T58" fmla="*/ 328 w 461"/>
                <a:gd name="T59" fmla="*/ 399 h 400"/>
                <a:gd name="T60" fmla="*/ 443 w 461"/>
                <a:gd name="T61" fmla="*/ 346 h 400"/>
                <a:gd name="T62" fmla="*/ 451 w 461"/>
                <a:gd name="T63" fmla="*/ 310 h 400"/>
                <a:gd name="T64" fmla="*/ 416 w 461"/>
                <a:gd name="T65" fmla="*/ 30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1" h="400">
                  <a:moveTo>
                    <a:pt x="44" y="124"/>
                  </a:moveTo>
                  <a:lnTo>
                    <a:pt x="44" y="124"/>
                  </a:lnTo>
                  <a:cubicBezTo>
                    <a:pt x="88" y="89"/>
                    <a:pt x="124" y="62"/>
                    <a:pt x="221" y="106"/>
                  </a:cubicBezTo>
                  <a:cubicBezTo>
                    <a:pt x="266" y="133"/>
                    <a:pt x="301" y="142"/>
                    <a:pt x="328" y="142"/>
                  </a:cubicBezTo>
                  <a:cubicBezTo>
                    <a:pt x="381" y="142"/>
                    <a:pt x="416" y="115"/>
                    <a:pt x="443" y="89"/>
                  </a:cubicBezTo>
                  <a:cubicBezTo>
                    <a:pt x="451" y="80"/>
                    <a:pt x="460" y="62"/>
                    <a:pt x="451" y="53"/>
                  </a:cubicBezTo>
                  <a:cubicBezTo>
                    <a:pt x="443" y="44"/>
                    <a:pt x="425" y="44"/>
                    <a:pt x="416" y="53"/>
                  </a:cubicBezTo>
                  <a:cubicBezTo>
                    <a:pt x="372" y="89"/>
                    <a:pt x="337" y="115"/>
                    <a:pt x="239" y="62"/>
                  </a:cubicBezTo>
                  <a:cubicBezTo>
                    <a:pt x="124" y="0"/>
                    <a:pt x="62" y="44"/>
                    <a:pt x="18" y="89"/>
                  </a:cubicBezTo>
                  <a:cubicBezTo>
                    <a:pt x="9" y="97"/>
                    <a:pt x="0" y="115"/>
                    <a:pt x="9" y="124"/>
                  </a:cubicBezTo>
                  <a:cubicBezTo>
                    <a:pt x="18" y="133"/>
                    <a:pt x="35" y="133"/>
                    <a:pt x="44" y="124"/>
                  </a:cubicBezTo>
                  <a:close/>
                  <a:moveTo>
                    <a:pt x="416" y="178"/>
                  </a:moveTo>
                  <a:lnTo>
                    <a:pt x="416" y="178"/>
                  </a:lnTo>
                  <a:cubicBezTo>
                    <a:pt x="372" y="213"/>
                    <a:pt x="337" y="248"/>
                    <a:pt x="239" y="195"/>
                  </a:cubicBezTo>
                  <a:cubicBezTo>
                    <a:pt x="124" y="124"/>
                    <a:pt x="62" y="178"/>
                    <a:pt x="18" y="213"/>
                  </a:cubicBezTo>
                  <a:cubicBezTo>
                    <a:pt x="9" y="222"/>
                    <a:pt x="0" y="240"/>
                    <a:pt x="9" y="248"/>
                  </a:cubicBezTo>
                  <a:cubicBezTo>
                    <a:pt x="18" y="257"/>
                    <a:pt x="35" y="257"/>
                    <a:pt x="44" y="248"/>
                  </a:cubicBezTo>
                  <a:cubicBezTo>
                    <a:pt x="88" y="213"/>
                    <a:pt x="124" y="187"/>
                    <a:pt x="221" y="240"/>
                  </a:cubicBezTo>
                  <a:cubicBezTo>
                    <a:pt x="266" y="266"/>
                    <a:pt x="301" y="275"/>
                    <a:pt x="328" y="275"/>
                  </a:cubicBezTo>
                  <a:cubicBezTo>
                    <a:pt x="381" y="275"/>
                    <a:pt x="416" y="240"/>
                    <a:pt x="443" y="222"/>
                  </a:cubicBezTo>
                  <a:cubicBezTo>
                    <a:pt x="451" y="213"/>
                    <a:pt x="460" y="195"/>
                    <a:pt x="451" y="187"/>
                  </a:cubicBezTo>
                  <a:cubicBezTo>
                    <a:pt x="443" y="168"/>
                    <a:pt x="425" y="168"/>
                    <a:pt x="416" y="178"/>
                  </a:cubicBezTo>
                  <a:close/>
                  <a:moveTo>
                    <a:pt x="416" y="302"/>
                  </a:moveTo>
                  <a:lnTo>
                    <a:pt x="416" y="302"/>
                  </a:lnTo>
                  <a:cubicBezTo>
                    <a:pt x="372" y="346"/>
                    <a:pt x="337" y="372"/>
                    <a:pt x="239" y="319"/>
                  </a:cubicBezTo>
                  <a:cubicBezTo>
                    <a:pt x="124" y="248"/>
                    <a:pt x="62" y="302"/>
                    <a:pt x="18" y="337"/>
                  </a:cubicBezTo>
                  <a:cubicBezTo>
                    <a:pt x="9" y="346"/>
                    <a:pt x="0" y="363"/>
                    <a:pt x="9" y="372"/>
                  </a:cubicBezTo>
                  <a:cubicBezTo>
                    <a:pt x="18" y="390"/>
                    <a:pt x="35" y="390"/>
                    <a:pt x="44" y="381"/>
                  </a:cubicBezTo>
                  <a:cubicBezTo>
                    <a:pt x="88" y="337"/>
                    <a:pt x="124" y="310"/>
                    <a:pt x="221" y="363"/>
                  </a:cubicBezTo>
                  <a:cubicBezTo>
                    <a:pt x="266" y="390"/>
                    <a:pt x="301" y="399"/>
                    <a:pt x="328" y="399"/>
                  </a:cubicBezTo>
                  <a:cubicBezTo>
                    <a:pt x="381" y="399"/>
                    <a:pt x="416" y="372"/>
                    <a:pt x="443" y="346"/>
                  </a:cubicBezTo>
                  <a:cubicBezTo>
                    <a:pt x="451" y="337"/>
                    <a:pt x="460" y="319"/>
                    <a:pt x="451" y="310"/>
                  </a:cubicBezTo>
                  <a:cubicBezTo>
                    <a:pt x="443" y="302"/>
                    <a:pt x="425" y="293"/>
                    <a:pt x="416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E67A6-AE3D-EB44-9705-68156A067707}"/>
              </a:ext>
            </a:extLst>
          </p:cNvPr>
          <p:cNvGrpSpPr/>
          <p:nvPr/>
        </p:nvGrpSpPr>
        <p:grpSpPr>
          <a:xfrm>
            <a:off x="3200400" y="4572000"/>
            <a:ext cx="530225" cy="530868"/>
            <a:chOff x="3209458" y="4855199"/>
            <a:chExt cx="530225" cy="530868"/>
          </a:xfrm>
        </p:grpSpPr>
        <p:sp>
          <p:nvSpPr>
            <p:cNvPr id="23" name="椭圆 5">
              <a:extLst>
                <a:ext uri="{FF2B5EF4-FFF2-40B4-BE49-F238E27FC236}">
                  <a16:creationId xmlns:a16="http://schemas.microsoft.com/office/drawing/2014/main" id="{7E1CE507-98C2-C54D-8BBE-1E3C56F723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8" y="4855199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94">
              <a:extLst>
                <a:ext uri="{FF2B5EF4-FFF2-40B4-BE49-F238E27FC236}">
                  <a16:creationId xmlns:a16="http://schemas.microsoft.com/office/drawing/2014/main" id="{0C76E921-17BE-7844-B37D-4E3C5A6F3F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6960" y="4933448"/>
              <a:ext cx="329184" cy="329184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55F6FF5-BB84-F142-9E4A-260C118D74DA}"/>
              </a:ext>
            </a:extLst>
          </p:cNvPr>
          <p:cNvGrpSpPr/>
          <p:nvPr/>
        </p:nvGrpSpPr>
        <p:grpSpPr>
          <a:xfrm>
            <a:off x="3200400" y="2743200"/>
            <a:ext cx="530225" cy="530868"/>
            <a:chOff x="3209459" y="2779061"/>
            <a:chExt cx="530225" cy="530868"/>
          </a:xfrm>
        </p:grpSpPr>
        <p:sp>
          <p:nvSpPr>
            <p:cNvPr id="15369" name="椭圆 8"/>
            <p:cNvSpPr>
              <a:spLocks noChangeArrowheads="1"/>
            </p:cNvSpPr>
            <p:nvPr/>
          </p:nvSpPr>
          <p:spPr bwMode="auto">
            <a:xfrm>
              <a:off x="3209459" y="277906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202">
              <a:extLst>
                <a:ext uri="{FF2B5EF4-FFF2-40B4-BE49-F238E27FC236}">
                  <a16:creationId xmlns:a16="http://schemas.microsoft.com/office/drawing/2014/main" id="{736896E0-9F4C-A94B-B904-471E0D42AB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8026" y="2880489"/>
              <a:ext cx="329184" cy="329184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endParaRPr lang="zh-CN" altLang="en-US"/>
            </a:p>
          </p:txBody>
        </p:sp>
      </p:grpSp>
      <p:sp>
        <p:nvSpPr>
          <p:cNvPr id="36" name="矩形 56">
            <a:extLst>
              <a:ext uri="{FF2B5EF4-FFF2-40B4-BE49-F238E27FC236}">
                <a16:creationId xmlns:a16="http://schemas.microsoft.com/office/drawing/2014/main" id="{C81FC6D7-BC58-7842-84BA-55CB5ECF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1673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A3833F3-0226-9144-BC89-F5E8ECCB5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2B2B2B">
              <a:alpha val="8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1712911" y="483316"/>
            <a:ext cx="53154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Results</a:t>
            </a:r>
            <a:endParaRPr lang="en-US" altLang="zh-CN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5605" name="Straight Connector 6"/>
          <p:cNvCxnSpPr>
            <a:cxnSpLocks noChangeShapeType="1"/>
          </p:cNvCxnSpPr>
          <p:nvPr/>
        </p:nvCxnSpPr>
        <p:spPr bwMode="auto">
          <a:xfrm>
            <a:off x="1712912" y="1274250"/>
            <a:ext cx="6015037" cy="0"/>
          </a:xfrm>
          <a:prstGeom prst="line">
            <a:avLst/>
          </a:prstGeom>
          <a:noFill/>
          <a:ln w="6350" cmpd="sng">
            <a:solidFill>
              <a:srgbClr val="0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任意多边形 1">
            <a:extLst>
              <a:ext uri="{FF2B5EF4-FFF2-40B4-BE49-F238E27FC236}">
                <a16:creationId xmlns:a16="http://schemas.microsoft.com/office/drawing/2014/main" id="{B44C9B68-0A52-2F44-A149-A7F3F4A38762}"/>
              </a:ext>
            </a:extLst>
          </p:cNvPr>
          <p:cNvSpPr>
            <a:spLocks/>
          </p:cNvSpPr>
          <p:nvPr/>
        </p:nvSpPr>
        <p:spPr bwMode="auto">
          <a:xfrm>
            <a:off x="9260447" y="-3425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2" name="任意多边形 2">
            <a:extLst>
              <a:ext uri="{FF2B5EF4-FFF2-40B4-BE49-F238E27FC236}">
                <a16:creationId xmlns:a16="http://schemas.microsoft.com/office/drawing/2014/main" id="{39E2F6B7-164D-4646-899D-3EC45866A379}"/>
              </a:ext>
            </a:extLst>
          </p:cNvPr>
          <p:cNvSpPr>
            <a:spLocks/>
          </p:cNvSpPr>
          <p:nvPr/>
        </p:nvSpPr>
        <p:spPr bwMode="auto">
          <a:xfrm>
            <a:off x="8991745" y="-82300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/>
          </a:p>
        </p:txBody>
      </p:sp>
      <p:sp>
        <p:nvSpPr>
          <p:cNvPr id="18" name="矩形 56">
            <a:extLst>
              <a:ext uri="{FF2B5EF4-FFF2-40B4-BE49-F238E27FC236}">
                <a16:creationId xmlns:a16="http://schemas.microsoft.com/office/drawing/2014/main" id="{A7E2659E-F5C0-E84A-926E-ACBC7FFEF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94691C7-7ED1-8B49-AE8D-AC75DCFBE911}"/>
              </a:ext>
            </a:extLst>
          </p:cNvPr>
          <p:cNvGrpSpPr/>
          <p:nvPr/>
        </p:nvGrpSpPr>
        <p:grpSpPr>
          <a:xfrm>
            <a:off x="11192256" y="914400"/>
            <a:ext cx="530225" cy="530868"/>
            <a:chOff x="3209458" y="4855199"/>
            <a:chExt cx="530225" cy="530868"/>
          </a:xfrm>
        </p:grpSpPr>
        <p:sp>
          <p:nvSpPr>
            <p:cNvPr id="19" name="椭圆 5">
              <a:extLst>
                <a:ext uri="{FF2B5EF4-FFF2-40B4-BE49-F238E27FC236}">
                  <a16:creationId xmlns:a16="http://schemas.microsoft.com/office/drawing/2014/main" id="{816343B5-0ED2-C94E-B489-65891A46CC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8" y="4855199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0" name="Freeform 94">
              <a:extLst>
                <a:ext uri="{FF2B5EF4-FFF2-40B4-BE49-F238E27FC236}">
                  <a16:creationId xmlns:a16="http://schemas.microsoft.com/office/drawing/2014/main" id="{1AD1F473-9ED4-0243-9446-778339610D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6960" y="4933448"/>
              <a:ext cx="329184" cy="329184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/>
            </a:p>
          </p:txBody>
        </p:sp>
      </p:grpSp>
      <p:graphicFrame>
        <p:nvGraphicFramePr>
          <p:cNvPr id="21" name="Chart 20">
            <a:extLst>
              <a:ext uri="{FF2B5EF4-FFF2-40B4-BE49-F238E27FC236}">
                <a16:creationId xmlns:a16="http://schemas.microsoft.com/office/drawing/2014/main" id="{42BE79F5-6376-4344-9755-D003CFE8B08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28156497"/>
              </p:ext>
            </p:extLst>
          </p:nvPr>
        </p:nvGraphicFramePr>
        <p:xfrm>
          <a:off x="387533" y="2342341"/>
          <a:ext cx="3008529" cy="20056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DA1BA6FA-3C0E-6742-839D-BB9670742F1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69097468"/>
              </p:ext>
            </p:extLst>
          </p:nvPr>
        </p:nvGraphicFramePr>
        <p:xfrm>
          <a:off x="2562862" y="2342341"/>
          <a:ext cx="3008529" cy="20056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23" name="Chart 22">
            <a:extLst>
              <a:ext uri="{FF2B5EF4-FFF2-40B4-BE49-F238E27FC236}">
                <a16:creationId xmlns:a16="http://schemas.microsoft.com/office/drawing/2014/main" id="{6E399D02-4794-8E44-A196-318BA275B6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7385428"/>
              </p:ext>
            </p:extLst>
          </p:nvPr>
        </p:nvGraphicFramePr>
        <p:xfrm>
          <a:off x="4776273" y="2342341"/>
          <a:ext cx="3008529" cy="20056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2AA21DC3-58C9-A546-AB26-B035C6610AEB}"/>
              </a:ext>
            </a:extLst>
          </p:cNvPr>
          <p:cNvSpPr txBox="1"/>
          <p:nvPr/>
        </p:nvSpPr>
        <p:spPr>
          <a:xfrm>
            <a:off x="1385953" y="1828800"/>
            <a:ext cx="10116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Top 10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6DEE1FB-9E86-4548-81B5-1F086EEAE201}"/>
              </a:ext>
            </a:extLst>
          </p:cNvPr>
          <p:cNvSpPr txBox="1"/>
          <p:nvPr/>
        </p:nvSpPr>
        <p:spPr>
          <a:xfrm>
            <a:off x="3530162" y="1828800"/>
            <a:ext cx="10758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Top 1%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1C4F5DC-CAA9-0049-B188-8E649BAB2931}"/>
              </a:ext>
            </a:extLst>
          </p:cNvPr>
          <p:cNvSpPr txBox="1"/>
          <p:nvPr/>
        </p:nvSpPr>
        <p:spPr>
          <a:xfrm>
            <a:off x="5499393" y="1828800"/>
            <a:ext cx="15622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Bottom 1%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B5DA9DC-8BD9-E046-B0E6-23B5811A5069}"/>
              </a:ext>
            </a:extLst>
          </p:cNvPr>
          <p:cNvSpPr txBox="1"/>
          <p:nvPr/>
        </p:nvSpPr>
        <p:spPr>
          <a:xfrm>
            <a:off x="1564549" y="3103051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90%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6B016E6-FCF8-4F4E-AF79-57449DBCE96C}"/>
              </a:ext>
            </a:extLst>
          </p:cNvPr>
          <p:cNvSpPr txBox="1"/>
          <p:nvPr/>
        </p:nvSpPr>
        <p:spPr>
          <a:xfrm>
            <a:off x="3763437" y="3110375"/>
            <a:ext cx="7152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49%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91A88A1-65C0-304A-AE90-E1195BB5261D}"/>
              </a:ext>
            </a:extLst>
          </p:cNvPr>
          <p:cNvSpPr txBox="1"/>
          <p:nvPr/>
        </p:nvSpPr>
        <p:spPr>
          <a:xfrm>
            <a:off x="6000651" y="3103050"/>
            <a:ext cx="5597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9%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218C2D6-4F52-1541-AD2C-EF79D3428413}"/>
              </a:ext>
            </a:extLst>
          </p:cNvPr>
          <p:cNvSpPr txBox="1"/>
          <p:nvPr/>
        </p:nvSpPr>
        <p:spPr>
          <a:xfrm>
            <a:off x="1601985" y="4648906"/>
            <a:ext cx="519687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Percentage of overlapping entries</a:t>
            </a:r>
          </a:p>
          <a:p>
            <a:r>
              <a:rPr lang="en-US" sz="2800" b="1" dirty="0">
                <a:solidFill>
                  <a:schemeClr val="bg1"/>
                </a:solidFill>
              </a:rPr>
              <a:t>for the two ranking systems</a:t>
            </a:r>
          </a:p>
        </p:txBody>
      </p:sp>
    </p:spTree>
    <p:extLst>
      <p:ext uri="{BB962C8B-B14F-4D97-AF65-F5344CB8AC3E}">
        <p14:creationId xmlns:p14="http://schemas.microsoft.com/office/powerpoint/2010/main" val="31283053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1" grpId="1">
        <p:bldAsOne/>
      </p:bldGraphic>
      <p:bldGraphic spid="22" grpId="0">
        <p:bldAsOne/>
      </p:bldGraphic>
      <p:bldGraphic spid="23" grpId="0">
        <p:bldAsOne/>
      </p:bldGraphic>
      <p:bldP spid="2" grpId="0"/>
      <p:bldP spid="24" grpId="0"/>
      <p:bldP spid="27" grpId="0"/>
      <p:bldP spid="28" grpId="0"/>
      <p:bldP spid="2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A3833F3-0226-9144-BC89-F5E8ECCB5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2B2B2B">
              <a:alpha val="8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1712911" y="483316"/>
            <a:ext cx="53154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Results</a:t>
            </a:r>
            <a:endParaRPr lang="en-US" altLang="zh-CN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5605" name="Straight Connector 6"/>
          <p:cNvCxnSpPr>
            <a:cxnSpLocks noChangeShapeType="1"/>
          </p:cNvCxnSpPr>
          <p:nvPr/>
        </p:nvCxnSpPr>
        <p:spPr bwMode="auto">
          <a:xfrm>
            <a:off x="1712912" y="1274250"/>
            <a:ext cx="6015037" cy="0"/>
          </a:xfrm>
          <a:prstGeom prst="line">
            <a:avLst/>
          </a:prstGeom>
          <a:noFill/>
          <a:ln w="6350" cmpd="sng">
            <a:solidFill>
              <a:srgbClr val="0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任意多边形 1">
            <a:extLst>
              <a:ext uri="{FF2B5EF4-FFF2-40B4-BE49-F238E27FC236}">
                <a16:creationId xmlns:a16="http://schemas.microsoft.com/office/drawing/2014/main" id="{B44C9B68-0A52-2F44-A149-A7F3F4A38762}"/>
              </a:ext>
            </a:extLst>
          </p:cNvPr>
          <p:cNvSpPr>
            <a:spLocks/>
          </p:cNvSpPr>
          <p:nvPr/>
        </p:nvSpPr>
        <p:spPr bwMode="auto">
          <a:xfrm>
            <a:off x="9260447" y="-3425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2" name="任意多边形 2">
            <a:extLst>
              <a:ext uri="{FF2B5EF4-FFF2-40B4-BE49-F238E27FC236}">
                <a16:creationId xmlns:a16="http://schemas.microsoft.com/office/drawing/2014/main" id="{39E2F6B7-164D-4646-899D-3EC45866A379}"/>
              </a:ext>
            </a:extLst>
          </p:cNvPr>
          <p:cNvSpPr>
            <a:spLocks/>
          </p:cNvSpPr>
          <p:nvPr/>
        </p:nvSpPr>
        <p:spPr bwMode="auto">
          <a:xfrm>
            <a:off x="8991745" y="-82300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/>
          </a:p>
        </p:txBody>
      </p:sp>
      <p:sp>
        <p:nvSpPr>
          <p:cNvPr id="18" name="矩形 56">
            <a:extLst>
              <a:ext uri="{FF2B5EF4-FFF2-40B4-BE49-F238E27FC236}">
                <a16:creationId xmlns:a16="http://schemas.microsoft.com/office/drawing/2014/main" id="{A7E2659E-F5C0-E84A-926E-ACBC7FFEF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94691C7-7ED1-8B49-AE8D-AC75DCFBE911}"/>
              </a:ext>
            </a:extLst>
          </p:cNvPr>
          <p:cNvGrpSpPr/>
          <p:nvPr/>
        </p:nvGrpSpPr>
        <p:grpSpPr>
          <a:xfrm>
            <a:off x="11192256" y="914400"/>
            <a:ext cx="530225" cy="530868"/>
            <a:chOff x="3209458" y="4855199"/>
            <a:chExt cx="530225" cy="530868"/>
          </a:xfrm>
        </p:grpSpPr>
        <p:sp>
          <p:nvSpPr>
            <p:cNvPr id="19" name="椭圆 5">
              <a:extLst>
                <a:ext uri="{FF2B5EF4-FFF2-40B4-BE49-F238E27FC236}">
                  <a16:creationId xmlns:a16="http://schemas.microsoft.com/office/drawing/2014/main" id="{816343B5-0ED2-C94E-B489-65891A46CC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8" y="4855199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0" name="Freeform 94">
              <a:extLst>
                <a:ext uri="{FF2B5EF4-FFF2-40B4-BE49-F238E27FC236}">
                  <a16:creationId xmlns:a16="http://schemas.microsoft.com/office/drawing/2014/main" id="{1AD1F473-9ED4-0243-9446-778339610D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6960" y="4933448"/>
              <a:ext cx="329184" cy="329184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81E00A0F-753D-984A-B26C-04964BC53F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4254" y="2179381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EA04A43-2245-934D-AD77-CB14234620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4052396"/>
              </p:ext>
            </p:extLst>
          </p:nvPr>
        </p:nvGraphicFramePr>
        <p:xfrm>
          <a:off x="776340" y="1551407"/>
          <a:ext cx="8377047" cy="47381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930783">
                  <a:extLst>
                    <a:ext uri="{9D8B030D-6E8A-4147-A177-3AD203B41FA5}">
                      <a16:colId xmlns:a16="http://schemas.microsoft.com/office/drawing/2014/main" val="545038169"/>
                    </a:ext>
                  </a:extLst>
                </a:gridCol>
                <a:gridCol w="930783">
                  <a:extLst>
                    <a:ext uri="{9D8B030D-6E8A-4147-A177-3AD203B41FA5}">
                      <a16:colId xmlns:a16="http://schemas.microsoft.com/office/drawing/2014/main" val="3073117034"/>
                    </a:ext>
                  </a:extLst>
                </a:gridCol>
                <a:gridCol w="930783">
                  <a:extLst>
                    <a:ext uri="{9D8B030D-6E8A-4147-A177-3AD203B41FA5}">
                      <a16:colId xmlns:a16="http://schemas.microsoft.com/office/drawing/2014/main" val="1892970483"/>
                    </a:ext>
                  </a:extLst>
                </a:gridCol>
                <a:gridCol w="930783">
                  <a:extLst>
                    <a:ext uri="{9D8B030D-6E8A-4147-A177-3AD203B41FA5}">
                      <a16:colId xmlns:a16="http://schemas.microsoft.com/office/drawing/2014/main" val="3175725805"/>
                    </a:ext>
                  </a:extLst>
                </a:gridCol>
                <a:gridCol w="930783">
                  <a:extLst>
                    <a:ext uri="{9D8B030D-6E8A-4147-A177-3AD203B41FA5}">
                      <a16:colId xmlns:a16="http://schemas.microsoft.com/office/drawing/2014/main" val="2520593620"/>
                    </a:ext>
                  </a:extLst>
                </a:gridCol>
                <a:gridCol w="930783">
                  <a:extLst>
                    <a:ext uri="{9D8B030D-6E8A-4147-A177-3AD203B41FA5}">
                      <a16:colId xmlns:a16="http://schemas.microsoft.com/office/drawing/2014/main" val="1606182045"/>
                    </a:ext>
                  </a:extLst>
                </a:gridCol>
                <a:gridCol w="930783">
                  <a:extLst>
                    <a:ext uri="{9D8B030D-6E8A-4147-A177-3AD203B41FA5}">
                      <a16:colId xmlns:a16="http://schemas.microsoft.com/office/drawing/2014/main" val="4031848292"/>
                    </a:ext>
                  </a:extLst>
                </a:gridCol>
                <a:gridCol w="930783">
                  <a:extLst>
                    <a:ext uri="{9D8B030D-6E8A-4147-A177-3AD203B41FA5}">
                      <a16:colId xmlns:a16="http://schemas.microsoft.com/office/drawing/2014/main" val="4105891583"/>
                    </a:ext>
                  </a:extLst>
                </a:gridCol>
                <a:gridCol w="930783">
                  <a:extLst>
                    <a:ext uri="{9D8B030D-6E8A-4147-A177-3AD203B41FA5}">
                      <a16:colId xmlns:a16="http://schemas.microsoft.com/office/drawing/2014/main" val="2490854550"/>
                    </a:ext>
                  </a:extLst>
                </a:gridCol>
              </a:tblGrid>
              <a:tr h="639979">
                <a:tc>
                  <a:txBody>
                    <a:bodyPr/>
                    <a:lstStyle/>
                    <a:p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Rank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RECORD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LT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FRONT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LT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DEPTH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STORIES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FULL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VAL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Mahal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Rank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Auto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Encoder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Rank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Combined</a:t>
                      </a:r>
                    </a:p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Rank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702960844"/>
                  </a:ext>
                </a:extLst>
              </a:tr>
              <a:tr h="4062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632817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330000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701684343"/>
                  </a:ext>
                </a:extLst>
              </a:tr>
              <a:tr h="4062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126405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159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159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817000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618930455"/>
                  </a:ext>
                </a:extLst>
              </a:tr>
              <a:tr h="4062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126400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131.2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131.2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175778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003084"/>
                  </a:ext>
                </a:extLst>
              </a:tr>
              <a:tr h="4062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138830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800000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19425095"/>
                  </a:ext>
                </a:extLst>
              </a:tr>
              <a:tr h="4062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585119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340000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587945828"/>
                  </a:ext>
                </a:extLst>
              </a:tr>
              <a:tr h="4062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108897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700000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25127794"/>
                  </a:ext>
                </a:extLst>
              </a:tr>
              <a:tr h="4062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85887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101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101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31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281677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253630895"/>
                  </a:ext>
                </a:extLst>
              </a:tr>
              <a:tr h="4062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918306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370000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717699391"/>
                  </a:ext>
                </a:extLst>
              </a:tr>
              <a:tr h="4062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934794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2.7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419000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9.5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939572450"/>
                  </a:ext>
                </a:extLst>
              </a:tr>
              <a:tr h="406248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934781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131.2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131.2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158864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n-US" sz="1200" b="1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11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10.5</a:t>
                      </a:r>
                      <a:endParaRPr lang="en-US" sz="1200" b="1" dirty="0">
                        <a:solidFill>
                          <a:schemeClr val="bg1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4045771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19478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A3833F3-0226-9144-BC89-F5E8ECCB5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2B2B2B">
              <a:alpha val="8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>
              <a:solidFill>
                <a:srgbClr val="FFFFFF"/>
              </a:solidFill>
            </a:endParaRPr>
          </a:p>
        </p:txBody>
      </p:sp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1712912" y="483316"/>
            <a:ext cx="235743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Overview</a:t>
            </a:r>
            <a:endParaRPr lang="en-US" altLang="zh-CN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5605" name="Straight Connector 6"/>
          <p:cNvCxnSpPr>
            <a:cxnSpLocks noChangeShapeType="1"/>
          </p:cNvCxnSpPr>
          <p:nvPr/>
        </p:nvCxnSpPr>
        <p:spPr bwMode="auto">
          <a:xfrm>
            <a:off x="1712912" y="1274250"/>
            <a:ext cx="6015037" cy="0"/>
          </a:xfrm>
          <a:prstGeom prst="line">
            <a:avLst/>
          </a:prstGeom>
          <a:noFill/>
          <a:ln w="6350" cmpd="sng">
            <a:solidFill>
              <a:srgbClr val="0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606" name="Rectangle 8"/>
          <p:cNvSpPr>
            <a:spLocks noChangeArrowheads="1"/>
          </p:cNvSpPr>
          <p:nvPr/>
        </p:nvSpPr>
        <p:spPr bwMode="auto">
          <a:xfrm>
            <a:off x="1022349" y="1765369"/>
            <a:ext cx="8713322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- 1 Million Records x 30 Fields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- 30 Fields include: 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Property Location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Property Size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Property Value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Regulatory Information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- Does this property assessment look abnormal?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 	Full market value (FULLVAL)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Assessed value (AVLAND &amp; AVTOT)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- Create two different fraud scores</a:t>
            </a:r>
          </a:p>
        </p:txBody>
      </p:sp>
      <p:sp>
        <p:nvSpPr>
          <p:cNvPr id="28" name="任意多边形 1">
            <a:extLst>
              <a:ext uri="{FF2B5EF4-FFF2-40B4-BE49-F238E27FC236}">
                <a16:creationId xmlns:a16="http://schemas.microsoft.com/office/drawing/2014/main" id="{6217ABBE-F875-3D4A-A453-20C033F5BE75}"/>
              </a:ext>
            </a:extLst>
          </p:cNvPr>
          <p:cNvSpPr>
            <a:spLocks/>
          </p:cNvSpPr>
          <p:nvPr/>
        </p:nvSpPr>
        <p:spPr bwMode="auto">
          <a:xfrm>
            <a:off x="9260447" y="-3425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2" name="任意多边形 2">
            <a:extLst>
              <a:ext uri="{FF2B5EF4-FFF2-40B4-BE49-F238E27FC236}">
                <a16:creationId xmlns:a16="http://schemas.microsoft.com/office/drawing/2014/main" id="{39E2F6B7-164D-4646-899D-3EC45866A379}"/>
              </a:ext>
            </a:extLst>
          </p:cNvPr>
          <p:cNvSpPr>
            <a:spLocks/>
          </p:cNvSpPr>
          <p:nvPr/>
        </p:nvSpPr>
        <p:spPr bwMode="auto">
          <a:xfrm>
            <a:off x="8991745" y="-82300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B0C839-0670-8A46-BBA4-2672CA7B2A37}"/>
              </a:ext>
            </a:extLst>
          </p:cNvPr>
          <p:cNvGrpSpPr/>
          <p:nvPr/>
        </p:nvGrpSpPr>
        <p:grpSpPr>
          <a:xfrm>
            <a:off x="11192070" y="910231"/>
            <a:ext cx="530225" cy="530868"/>
            <a:chOff x="3168649" y="910076"/>
            <a:chExt cx="530225" cy="530868"/>
          </a:xfrm>
        </p:grpSpPr>
        <p:sp>
          <p:nvSpPr>
            <p:cNvPr id="20" name="椭圆 6">
              <a:extLst>
                <a:ext uri="{FF2B5EF4-FFF2-40B4-BE49-F238E27FC236}">
                  <a16:creationId xmlns:a16="http://schemas.microsoft.com/office/drawing/2014/main" id="{5C163F01-A902-8348-A4A1-715B496DA2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68649" y="91007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21" name="组合 13">
              <a:extLst>
                <a:ext uri="{FF2B5EF4-FFF2-40B4-BE49-F238E27FC236}">
                  <a16:creationId xmlns:a16="http://schemas.microsoft.com/office/drawing/2014/main" id="{FD72606F-5DA2-B149-BDE9-715A65DDC008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56643" y="1009016"/>
              <a:ext cx="329184" cy="329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8" name="矩形 56">
            <a:extLst>
              <a:ext uri="{FF2B5EF4-FFF2-40B4-BE49-F238E27FC236}">
                <a16:creationId xmlns:a16="http://schemas.microsoft.com/office/drawing/2014/main" id="{A7E2659E-F5C0-E84A-926E-ACBC7FFEF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7575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D611539-4BE8-6843-A84D-DFE11170C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5362" name="任意多边形 1"/>
          <p:cNvSpPr>
            <a:spLocks/>
          </p:cNvSpPr>
          <p:nvPr/>
        </p:nvSpPr>
        <p:spPr bwMode="auto">
          <a:xfrm>
            <a:off x="-26988" y="-38100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"/>
          <p:cNvSpPr>
            <a:spLocks/>
          </p:cNvSpPr>
          <p:nvPr/>
        </p:nvSpPr>
        <p:spPr bwMode="auto">
          <a:xfrm>
            <a:off x="-152248" y="-150311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70" name="文本框 12"/>
          <p:cNvSpPr txBox="1">
            <a:spLocks noChangeArrowheads="1"/>
          </p:cNvSpPr>
          <p:nvPr/>
        </p:nvSpPr>
        <p:spPr bwMode="auto">
          <a:xfrm>
            <a:off x="4572000" y="914400"/>
            <a:ext cx="200728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Overview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1" name="文本框 13"/>
          <p:cNvSpPr txBox="1">
            <a:spLocks noChangeArrowheads="1"/>
          </p:cNvSpPr>
          <p:nvPr/>
        </p:nvSpPr>
        <p:spPr bwMode="auto">
          <a:xfrm>
            <a:off x="4572000" y="1828800"/>
            <a:ext cx="403347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Preprocessing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2" name="文本框 14"/>
          <p:cNvSpPr txBox="1">
            <a:spLocks noChangeArrowheads="1"/>
          </p:cNvSpPr>
          <p:nvPr/>
        </p:nvSpPr>
        <p:spPr bwMode="auto">
          <a:xfrm>
            <a:off x="4572000" y="2743200"/>
            <a:ext cx="414568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Feature Engineering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3" name="文本框 15"/>
          <p:cNvSpPr txBox="1">
            <a:spLocks noChangeArrowheads="1"/>
          </p:cNvSpPr>
          <p:nvPr/>
        </p:nvSpPr>
        <p:spPr bwMode="auto">
          <a:xfrm>
            <a:off x="4572000" y="3657600"/>
            <a:ext cx="23487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Algorithms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8" name="文本框 20"/>
          <p:cNvSpPr txBox="1">
            <a:spLocks noChangeArrowheads="1"/>
          </p:cNvSpPr>
          <p:nvPr/>
        </p:nvSpPr>
        <p:spPr bwMode="auto">
          <a:xfrm>
            <a:off x="8093075" y="5583238"/>
            <a:ext cx="412115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 b="1" dirty="0">
                <a:solidFill>
                  <a:srgbClr val="008080"/>
                </a:solidFill>
                <a:latin typeface="Arial" panose="020B0604020202020204" pitchFamily="34" charset="0"/>
                <a:ea typeface="张海山锐谐体" panose="02000000000000000000" pitchFamily="2" charset="-122"/>
                <a:cs typeface="Arial" panose="020B0604020202020204" pitchFamily="34" charset="0"/>
              </a:rPr>
              <a:t>Contents</a:t>
            </a:r>
            <a:endParaRPr lang="zh-CN" altLang="en-US" sz="6600" b="1" dirty="0">
              <a:solidFill>
                <a:srgbClr val="008080"/>
              </a:solidFill>
              <a:latin typeface="Arial" panose="020B0604020202020204" pitchFamily="34" charset="0"/>
              <a:ea typeface="张海山锐谐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0" name="文本框 15">
            <a:extLst>
              <a:ext uri="{FF2B5EF4-FFF2-40B4-BE49-F238E27FC236}">
                <a16:creationId xmlns:a16="http://schemas.microsoft.com/office/drawing/2014/main" id="{A4C4ABEA-EDAA-414B-A1BB-0B45C8237C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572000"/>
            <a:ext cx="16610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Results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712909-0C10-BC4B-982F-84E3DB86299B}"/>
              </a:ext>
            </a:extLst>
          </p:cNvPr>
          <p:cNvGrpSpPr/>
          <p:nvPr/>
        </p:nvGrpSpPr>
        <p:grpSpPr>
          <a:xfrm>
            <a:off x="3200400" y="3657600"/>
            <a:ext cx="530225" cy="530868"/>
            <a:chOff x="3209459" y="3902646"/>
            <a:chExt cx="530225" cy="530868"/>
          </a:xfrm>
        </p:grpSpPr>
        <p:sp>
          <p:nvSpPr>
            <p:cNvPr id="15366" name="椭圆 5"/>
            <p:cNvSpPr>
              <a:spLocks noChangeArrowheads="1"/>
            </p:cNvSpPr>
            <p:nvPr/>
          </p:nvSpPr>
          <p:spPr bwMode="auto">
            <a:xfrm>
              <a:off x="3209459" y="390264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354">
              <a:extLst>
                <a:ext uri="{FF2B5EF4-FFF2-40B4-BE49-F238E27FC236}">
                  <a16:creationId xmlns:a16="http://schemas.microsoft.com/office/drawing/2014/main" id="{AFE84332-08D0-F445-A7DA-10A53D372A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1851" y="3983310"/>
              <a:ext cx="325437" cy="34448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C2437D5-9F47-264C-B635-B3EA7F2AF736}"/>
              </a:ext>
            </a:extLst>
          </p:cNvPr>
          <p:cNvGrpSpPr/>
          <p:nvPr/>
        </p:nvGrpSpPr>
        <p:grpSpPr>
          <a:xfrm>
            <a:off x="3200400" y="914400"/>
            <a:ext cx="530225" cy="530868"/>
            <a:chOff x="3168649" y="910076"/>
            <a:chExt cx="530225" cy="530868"/>
          </a:xfrm>
        </p:grpSpPr>
        <p:sp>
          <p:nvSpPr>
            <p:cNvPr id="15367" name="椭圆 6"/>
            <p:cNvSpPr>
              <a:spLocks noChangeArrowheads="1"/>
            </p:cNvSpPr>
            <p:nvPr/>
          </p:nvSpPr>
          <p:spPr bwMode="auto">
            <a:xfrm>
              <a:off x="3168649" y="91007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25" name="组合 13">
              <a:extLst>
                <a:ext uri="{FF2B5EF4-FFF2-40B4-BE49-F238E27FC236}">
                  <a16:creationId xmlns:a16="http://schemas.microsoft.com/office/drawing/2014/main" id="{3B7514C1-A5E4-F046-BB63-D409A707078E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56643" y="1009016"/>
              <a:ext cx="329184" cy="329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07DDF64-7C6D-0A46-BD99-F463D06C8820}"/>
              </a:ext>
            </a:extLst>
          </p:cNvPr>
          <p:cNvGrpSpPr/>
          <p:nvPr/>
        </p:nvGrpSpPr>
        <p:grpSpPr>
          <a:xfrm>
            <a:off x="3200400" y="1828800"/>
            <a:ext cx="530225" cy="530868"/>
            <a:chOff x="3209459" y="1801611"/>
            <a:chExt cx="530225" cy="530868"/>
          </a:xfrm>
        </p:grpSpPr>
        <p:sp>
          <p:nvSpPr>
            <p:cNvPr id="15368" name="椭圆 7"/>
            <p:cNvSpPr>
              <a:spLocks noChangeArrowheads="1"/>
            </p:cNvSpPr>
            <p:nvPr/>
          </p:nvSpPr>
          <p:spPr bwMode="auto">
            <a:xfrm>
              <a:off x="3209459" y="180161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160">
              <a:extLst>
                <a:ext uri="{FF2B5EF4-FFF2-40B4-BE49-F238E27FC236}">
                  <a16:creationId xmlns:a16="http://schemas.microsoft.com/office/drawing/2014/main" id="{8632D1E1-D82C-604D-899F-A35F94933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1" y="1889927"/>
              <a:ext cx="329184" cy="329184"/>
            </a:xfrm>
            <a:custGeom>
              <a:avLst/>
              <a:gdLst>
                <a:gd name="T0" fmla="*/ 44 w 461"/>
                <a:gd name="T1" fmla="*/ 124 h 400"/>
                <a:gd name="T2" fmla="*/ 44 w 461"/>
                <a:gd name="T3" fmla="*/ 124 h 400"/>
                <a:gd name="T4" fmla="*/ 221 w 461"/>
                <a:gd name="T5" fmla="*/ 106 h 400"/>
                <a:gd name="T6" fmla="*/ 328 w 461"/>
                <a:gd name="T7" fmla="*/ 142 h 400"/>
                <a:gd name="T8" fmla="*/ 443 w 461"/>
                <a:gd name="T9" fmla="*/ 89 h 400"/>
                <a:gd name="T10" fmla="*/ 451 w 461"/>
                <a:gd name="T11" fmla="*/ 53 h 400"/>
                <a:gd name="T12" fmla="*/ 416 w 461"/>
                <a:gd name="T13" fmla="*/ 53 h 400"/>
                <a:gd name="T14" fmla="*/ 239 w 461"/>
                <a:gd name="T15" fmla="*/ 62 h 400"/>
                <a:gd name="T16" fmla="*/ 18 w 461"/>
                <a:gd name="T17" fmla="*/ 89 h 400"/>
                <a:gd name="T18" fmla="*/ 9 w 461"/>
                <a:gd name="T19" fmla="*/ 124 h 400"/>
                <a:gd name="T20" fmla="*/ 44 w 461"/>
                <a:gd name="T21" fmla="*/ 124 h 400"/>
                <a:gd name="T22" fmla="*/ 416 w 461"/>
                <a:gd name="T23" fmla="*/ 178 h 400"/>
                <a:gd name="T24" fmla="*/ 416 w 461"/>
                <a:gd name="T25" fmla="*/ 178 h 400"/>
                <a:gd name="T26" fmla="*/ 239 w 461"/>
                <a:gd name="T27" fmla="*/ 195 h 400"/>
                <a:gd name="T28" fmla="*/ 18 w 461"/>
                <a:gd name="T29" fmla="*/ 213 h 400"/>
                <a:gd name="T30" fmla="*/ 9 w 461"/>
                <a:gd name="T31" fmla="*/ 248 h 400"/>
                <a:gd name="T32" fmla="*/ 44 w 461"/>
                <a:gd name="T33" fmla="*/ 248 h 400"/>
                <a:gd name="T34" fmla="*/ 221 w 461"/>
                <a:gd name="T35" fmla="*/ 240 h 400"/>
                <a:gd name="T36" fmla="*/ 328 w 461"/>
                <a:gd name="T37" fmla="*/ 275 h 400"/>
                <a:gd name="T38" fmla="*/ 443 w 461"/>
                <a:gd name="T39" fmla="*/ 222 h 400"/>
                <a:gd name="T40" fmla="*/ 451 w 461"/>
                <a:gd name="T41" fmla="*/ 187 h 400"/>
                <a:gd name="T42" fmla="*/ 416 w 461"/>
                <a:gd name="T43" fmla="*/ 178 h 400"/>
                <a:gd name="T44" fmla="*/ 416 w 461"/>
                <a:gd name="T45" fmla="*/ 302 h 400"/>
                <a:gd name="T46" fmla="*/ 416 w 461"/>
                <a:gd name="T47" fmla="*/ 302 h 400"/>
                <a:gd name="T48" fmla="*/ 239 w 461"/>
                <a:gd name="T49" fmla="*/ 319 h 400"/>
                <a:gd name="T50" fmla="*/ 18 w 461"/>
                <a:gd name="T51" fmla="*/ 337 h 400"/>
                <a:gd name="T52" fmla="*/ 9 w 461"/>
                <a:gd name="T53" fmla="*/ 372 h 400"/>
                <a:gd name="T54" fmla="*/ 44 w 461"/>
                <a:gd name="T55" fmla="*/ 381 h 400"/>
                <a:gd name="T56" fmla="*/ 221 w 461"/>
                <a:gd name="T57" fmla="*/ 363 h 400"/>
                <a:gd name="T58" fmla="*/ 328 w 461"/>
                <a:gd name="T59" fmla="*/ 399 h 400"/>
                <a:gd name="T60" fmla="*/ 443 w 461"/>
                <a:gd name="T61" fmla="*/ 346 h 400"/>
                <a:gd name="T62" fmla="*/ 451 w 461"/>
                <a:gd name="T63" fmla="*/ 310 h 400"/>
                <a:gd name="T64" fmla="*/ 416 w 461"/>
                <a:gd name="T65" fmla="*/ 30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1" h="400">
                  <a:moveTo>
                    <a:pt x="44" y="124"/>
                  </a:moveTo>
                  <a:lnTo>
                    <a:pt x="44" y="124"/>
                  </a:lnTo>
                  <a:cubicBezTo>
                    <a:pt x="88" y="89"/>
                    <a:pt x="124" y="62"/>
                    <a:pt x="221" y="106"/>
                  </a:cubicBezTo>
                  <a:cubicBezTo>
                    <a:pt x="266" y="133"/>
                    <a:pt x="301" y="142"/>
                    <a:pt x="328" y="142"/>
                  </a:cubicBezTo>
                  <a:cubicBezTo>
                    <a:pt x="381" y="142"/>
                    <a:pt x="416" y="115"/>
                    <a:pt x="443" y="89"/>
                  </a:cubicBezTo>
                  <a:cubicBezTo>
                    <a:pt x="451" y="80"/>
                    <a:pt x="460" y="62"/>
                    <a:pt x="451" y="53"/>
                  </a:cubicBezTo>
                  <a:cubicBezTo>
                    <a:pt x="443" y="44"/>
                    <a:pt x="425" y="44"/>
                    <a:pt x="416" y="53"/>
                  </a:cubicBezTo>
                  <a:cubicBezTo>
                    <a:pt x="372" y="89"/>
                    <a:pt x="337" y="115"/>
                    <a:pt x="239" y="62"/>
                  </a:cubicBezTo>
                  <a:cubicBezTo>
                    <a:pt x="124" y="0"/>
                    <a:pt x="62" y="44"/>
                    <a:pt x="18" y="89"/>
                  </a:cubicBezTo>
                  <a:cubicBezTo>
                    <a:pt x="9" y="97"/>
                    <a:pt x="0" y="115"/>
                    <a:pt x="9" y="124"/>
                  </a:cubicBezTo>
                  <a:cubicBezTo>
                    <a:pt x="18" y="133"/>
                    <a:pt x="35" y="133"/>
                    <a:pt x="44" y="124"/>
                  </a:cubicBezTo>
                  <a:close/>
                  <a:moveTo>
                    <a:pt x="416" y="178"/>
                  </a:moveTo>
                  <a:lnTo>
                    <a:pt x="416" y="178"/>
                  </a:lnTo>
                  <a:cubicBezTo>
                    <a:pt x="372" y="213"/>
                    <a:pt x="337" y="248"/>
                    <a:pt x="239" y="195"/>
                  </a:cubicBezTo>
                  <a:cubicBezTo>
                    <a:pt x="124" y="124"/>
                    <a:pt x="62" y="178"/>
                    <a:pt x="18" y="213"/>
                  </a:cubicBezTo>
                  <a:cubicBezTo>
                    <a:pt x="9" y="222"/>
                    <a:pt x="0" y="240"/>
                    <a:pt x="9" y="248"/>
                  </a:cubicBezTo>
                  <a:cubicBezTo>
                    <a:pt x="18" y="257"/>
                    <a:pt x="35" y="257"/>
                    <a:pt x="44" y="248"/>
                  </a:cubicBezTo>
                  <a:cubicBezTo>
                    <a:pt x="88" y="213"/>
                    <a:pt x="124" y="187"/>
                    <a:pt x="221" y="240"/>
                  </a:cubicBezTo>
                  <a:cubicBezTo>
                    <a:pt x="266" y="266"/>
                    <a:pt x="301" y="275"/>
                    <a:pt x="328" y="275"/>
                  </a:cubicBezTo>
                  <a:cubicBezTo>
                    <a:pt x="381" y="275"/>
                    <a:pt x="416" y="240"/>
                    <a:pt x="443" y="222"/>
                  </a:cubicBezTo>
                  <a:cubicBezTo>
                    <a:pt x="451" y="213"/>
                    <a:pt x="460" y="195"/>
                    <a:pt x="451" y="187"/>
                  </a:cubicBezTo>
                  <a:cubicBezTo>
                    <a:pt x="443" y="168"/>
                    <a:pt x="425" y="168"/>
                    <a:pt x="416" y="178"/>
                  </a:cubicBezTo>
                  <a:close/>
                  <a:moveTo>
                    <a:pt x="416" y="302"/>
                  </a:moveTo>
                  <a:lnTo>
                    <a:pt x="416" y="302"/>
                  </a:lnTo>
                  <a:cubicBezTo>
                    <a:pt x="372" y="346"/>
                    <a:pt x="337" y="372"/>
                    <a:pt x="239" y="319"/>
                  </a:cubicBezTo>
                  <a:cubicBezTo>
                    <a:pt x="124" y="248"/>
                    <a:pt x="62" y="302"/>
                    <a:pt x="18" y="337"/>
                  </a:cubicBezTo>
                  <a:cubicBezTo>
                    <a:pt x="9" y="346"/>
                    <a:pt x="0" y="363"/>
                    <a:pt x="9" y="372"/>
                  </a:cubicBezTo>
                  <a:cubicBezTo>
                    <a:pt x="18" y="390"/>
                    <a:pt x="35" y="390"/>
                    <a:pt x="44" y="381"/>
                  </a:cubicBezTo>
                  <a:cubicBezTo>
                    <a:pt x="88" y="337"/>
                    <a:pt x="124" y="310"/>
                    <a:pt x="221" y="363"/>
                  </a:cubicBezTo>
                  <a:cubicBezTo>
                    <a:pt x="266" y="390"/>
                    <a:pt x="301" y="399"/>
                    <a:pt x="328" y="399"/>
                  </a:cubicBezTo>
                  <a:cubicBezTo>
                    <a:pt x="381" y="399"/>
                    <a:pt x="416" y="372"/>
                    <a:pt x="443" y="346"/>
                  </a:cubicBezTo>
                  <a:cubicBezTo>
                    <a:pt x="451" y="337"/>
                    <a:pt x="460" y="319"/>
                    <a:pt x="451" y="310"/>
                  </a:cubicBezTo>
                  <a:cubicBezTo>
                    <a:pt x="443" y="302"/>
                    <a:pt x="425" y="293"/>
                    <a:pt x="416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E67A6-AE3D-EB44-9705-68156A067707}"/>
              </a:ext>
            </a:extLst>
          </p:cNvPr>
          <p:cNvGrpSpPr/>
          <p:nvPr/>
        </p:nvGrpSpPr>
        <p:grpSpPr>
          <a:xfrm>
            <a:off x="3200400" y="4572000"/>
            <a:ext cx="530225" cy="530868"/>
            <a:chOff x="3209458" y="4855199"/>
            <a:chExt cx="530225" cy="530868"/>
          </a:xfrm>
        </p:grpSpPr>
        <p:sp>
          <p:nvSpPr>
            <p:cNvPr id="23" name="椭圆 5">
              <a:extLst>
                <a:ext uri="{FF2B5EF4-FFF2-40B4-BE49-F238E27FC236}">
                  <a16:creationId xmlns:a16="http://schemas.microsoft.com/office/drawing/2014/main" id="{7E1CE507-98C2-C54D-8BBE-1E3C56F723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8" y="4855199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94">
              <a:extLst>
                <a:ext uri="{FF2B5EF4-FFF2-40B4-BE49-F238E27FC236}">
                  <a16:creationId xmlns:a16="http://schemas.microsoft.com/office/drawing/2014/main" id="{0C76E921-17BE-7844-B37D-4E3C5A6F3F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6960" y="4933448"/>
              <a:ext cx="329184" cy="329184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55F6FF5-BB84-F142-9E4A-260C118D74DA}"/>
              </a:ext>
            </a:extLst>
          </p:cNvPr>
          <p:cNvGrpSpPr/>
          <p:nvPr/>
        </p:nvGrpSpPr>
        <p:grpSpPr>
          <a:xfrm>
            <a:off x="3200400" y="2743200"/>
            <a:ext cx="530225" cy="530868"/>
            <a:chOff x="3209459" y="2779061"/>
            <a:chExt cx="530225" cy="530868"/>
          </a:xfrm>
        </p:grpSpPr>
        <p:sp>
          <p:nvSpPr>
            <p:cNvPr id="15369" name="椭圆 8"/>
            <p:cNvSpPr>
              <a:spLocks noChangeArrowheads="1"/>
            </p:cNvSpPr>
            <p:nvPr/>
          </p:nvSpPr>
          <p:spPr bwMode="auto">
            <a:xfrm>
              <a:off x="3209459" y="277906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202">
              <a:extLst>
                <a:ext uri="{FF2B5EF4-FFF2-40B4-BE49-F238E27FC236}">
                  <a16:creationId xmlns:a16="http://schemas.microsoft.com/office/drawing/2014/main" id="{736896E0-9F4C-A94B-B904-471E0D42AB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8026" y="2880489"/>
              <a:ext cx="329184" cy="329184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endParaRPr lang="zh-CN" altLang="en-US"/>
            </a:p>
          </p:txBody>
        </p:sp>
      </p:grpSp>
      <p:sp>
        <p:nvSpPr>
          <p:cNvPr id="36" name="矩形 56">
            <a:extLst>
              <a:ext uri="{FF2B5EF4-FFF2-40B4-BE49-F238E27FC236}">
                <a16:creationId xmlns:a16="http://schemas.microsoft.com/office/drawing/2014/main" id="{C81FC6D7-BC58-7842-84BA-55CB5ECF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37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A3833F3-0226-9144-BC89-F5E8ECCB5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2B2B2B">
              <a:alpha val="8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1712911" y="483316"/>
            <a:ext cx="53154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Preprocessing</a:t>
            </a:r>
            <a:endParaRPr lang="en-US" altLang="zh-CN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5605" name="Straight Connector 6"/>
          <p:cNvCxnSpPr>
            <a:cxnSpLocks noChangeShapeType="1"/>
          </p:cNvCxnSpPr>
          <p:nvPr/>
        </p:nvCxnSpPr>
        <p:spPr bwMode="auto">
          <a:xfrm>
            <a:off x="1712912" y="1274250"/>
            <a:ext cx="6015037" cy="0"/>
          </a:xfrm>
          <a:prstGeom prst="line">
            <a:avLst/>
          </a:prstGeom>
          <a:noFill/>
          <a:ln w="6350" cmpd="sng">
            <a:solidFill>
              <a:srgbClr val="0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184F70C4-D7CB-0D4F-B9BE-CE9075C2DEDC}"/>
              </a:ext>
            </a:extLst>
          </p:cNvPr>
          <p:cNvSpPr/>
          <p:nvPr/>
        </p:nvSpPr>
        <p:spPr bwMode="auto">
          <a:xfrm>
            <a:off x="1177447" y="194153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74C6F3-DF27-C840-A261-794FD2D4FAF8}"/>
              </a:ext>
            </a:extLst>
          </p:cNvPr>
          <p:cNvSpPr/>
          <p:nvPr/>
        </p:nvSpPr>
        <p:spPr bwMode="auto">
          <a:xfrm>
            <a:off x="3444658" y="194153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1" name="Rectangle 8">
            <a:extLst>
              <a:ext uri="{FF2B5EF4-FFF2-40B4-BE49-F238E27FC236}">
                <a16:creationId xmlns:a16="http://schemas.microsoft.com/office/drawing/2014/main" id="{29F8C1C4-C338-9E46-AF1B-CF56DA5A5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595" y="1780037"/>
            <a:ext cx="8713322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2.5% of ZIP 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unpopulated</a:t>
            </a:r>
          </a:p>
          <a:p>
            <a:pPr algn="just" eaLnBrk="1" hangingPunct="1"/>
            <a:endParaRPr lang="en-US" altLang="zh-CN" sz="28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1. Sort by BBLE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2. Forward Fill ZIP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F0A7EA-230A-B343-89B4-999E2C0360A2}"/>
              </a:ext>
            </a:extLst>
          </p:cNvPr>
          <p:cNvSpPr txBox="1"/>
          <p:nvPr/>
        </p:nvSpPr>
        <p:spPr>
          <a:xfrm>
            <a:off x="1871541" y="2006453"/>
            <a:ext cx="309251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BBLE                 ZIP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EAC8F9-3948-7F49-B76B-8520CC26C1DB}"/>
              </a:ext>
            </a:extLst>
          </p:cNvPr>
          <p:cNvSpPr/>
          <p:nvPr/>
        </p:nvSpPr>
        <p:spPr bwMode="auto">
          <a:xfrm>
            <a:off x="1178200" y="261204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66377E-DC32-684C-A530-606DEF31E82A}"/>
              </a:ext>
            </a:extLst>
          </p:cNvPr>
          <p:cNvSpPr/>
          <p:nvPr/>
        </p:nvSpPr>
        <p:spPr bwMode="auto">
          <a:xfrm>
            <a:off x="3445411" y="261204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5E59B07-3049-4B46-8C67-E436528CA8BD}"/>
              </a:ext>
            </a:extLst>
          </p:cNvPr>
          <p:cNvSpPr/>
          <p:nvPr/>
        </p:nvSpPr>
        <p:spPr bwMode="auto">
          <a:xfrm>
            <a:off x="1177447" y="327745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C1A9DD-8133-8D48-9C8E-2B330445D164}"/>
              </a:ext>
            </a:extLst>
          </p:cNvPr>
          <p:cNvSpPr/>
          <p:nvPr/>
        </p:nvSpPr>
        <p:spPr bwMode="auto">
          <a:xfrm>
            <a:off x="3444658" y="327745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9A14D68-FC63-C14C-B122-4D18AF8B8DD1}"/>
              </a:ext>
            </a:extLst>
          </p:cNvPr>
          <p:cNvSpPr/>
          <p:nvPr/>
        </p:nvSpPr>
        <p:spPr bwMode="auto">
          <a:xfrm>
            <a:off x="1190475" y="3951623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2E72430-D314-0F4B-8323-4CE5E5CE44BB}"/>
              </a:ext>
            </a:extLst>
          </p:cNvPr>
          <p:cNvSpPr/>
          <p:nvPr/>
        </p:nvSpPr>
        <p:spPr bwMode="auto">
          <a:xfrm>
            <a:off x="3457686" y="3951623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6D88814-E9EF-FD4D-B1F3-C12BEBA921EE}"/>
              </a:ext>
            </a:extLst>
          </p:cNvPr>
          <p:cNvSpPr/>
          <p:nvPr/>
        </p:nvSpPr>
        <p:spPr bwMode="auto">
          <a:xfrm>
            <a:off x="1187190" y="4610147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7A916B2-B28A-354E-9C62-C13C9EA4E26B}"/>
              </a:ext>
            </a:extLst>
          </p:cNvPr>
          <p:cNvSpPr/>
          <p:nvPr/>
        </p:nvSpPr>
        <p:spPr bwMode="auto">
          <a:xfrm>
            <a:off x="3454401" y="4610147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7218E9-D189-EE4B-900C-9B20E5E1A2A3}"/>
              </a:ext>
            </a:extLst>
          </p:cNvPr>
          <p:cNvSpPr txBox="1"/>
          <p:nvPr/>
        </p:nvSpPr>
        <p:spPr>
          <a:xfrm>
            <a:off x="1389528" y="4675970"/>
            <a:ext cx="37433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2018120076          10027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E329627-1514-6946-A065-6086249B7978}"/>
              </a:ext>
            </a:extLst>
          </p:cNvPr>
          <p:cNvSpPr txBox="1"/>
          <p:nvPr/>
        </p:nvSpPr>
        <p:spPr>
          <a:xfrm>
            <a:off x="1367372" y="3317250"/>
            <a:ext cx="27478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2018120082        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BCBE91B-8D54-2A40-9791-00629BF8F235}"/>
              </a:ext>
            </a:extLst>
          </p:cNvPr>
          <p:cNvSpPr txBox="1"/>
          <p:nvPr/>
        </p:nvSpPr>
        <p:spPr>
          <a:xfrm>
            <a:off x="1367372" y="3994646"/>
            <a:ext cx="44791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2021370002          10031        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8978965-7C8A-8C4F-9857-C8C5008DABC9}"/>
              </a:ext>
            </a:extLst>
          </p:cNvPr>
          <p:cNvSpPr txBox="1"/>
          <p:nvPr/>
        </p:nvSpPr>
        <p:spPr>
          <a:xfrm>
            <a:off x="1367372" y="2651840"/>
            <a:ext cx="27478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2021370005        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B0CFFF0-B33E-CE4F-AAE6-5F06A3566113}"/>
              </a:ext>
            </a:extLst>
          </p:cNvPr>
          <p:cNvSpPr txBox="1"/>
          <p:nvPr/>
        </p:nvSpPr>
        <p:spPr>
          <a:xfrm>
            <a:off x="4005117" y="2643492"/>
            <a:ext cx="17524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10027        </a:t>
            </a:r>
          </a:p>
        </p:txBody>
      </p:sp>
      <p:sp>
        <p:nvSpPr>
          <p:cNvPr id="51" name="任意多边形 1">
            <a:extLst>
              <a:ext uri="{FF2B5EF4-FFF2-40B4-BE49-F238E27FC236}">
                <a16:creationId xmlns:a16="http://schemas.microsoft.com/office/drawing/2014/main" id="{B44C9B68-0A52-2F44-A149-A7F3F4A38762}"/>
              </a:ext>
            </a:extLst>
          </p:cNvPr>
          <p:cNvSpPr>
            <a:spLocks/>
          </p:cNvSpPr>
          <p:nvPr/>
        </p:nvSpPr>
        <p:spPr bwMode="auto">
          <a:xfrm>
            <a:off x="9260447" y="-3425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204BF38-8500-0940-AE89-0364F815EAC5}"/>
              </a:ext>
            </a:extLst>
          </p:cNvPr>
          <p:cNvSpPr txBox="1"/>
          <p:nvPr/>
        </p:nvSpPr>
        <p:spPr>
          <a:xfrm>
            <a:off x="3976180" y="3994955"/>
            <a:ext cx="175240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10031        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154804-975A-2E48-B6C7-5DEAF51D8B44}"/>
              </a:ext>
            </a:extLst>
          </p:cNvPr>
          <p:cNvSpPr/>
          <p:nvPr/>
        </p:nvSpPr>
        <p:spPr bwMode="auto">
          <a:xfrm>
            <a:off x="1179580" y="5261043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A65567-7E7E-D246-B803-7641BF955213}"/>
              </a:ext>
            </a:extLst>
          </p:cNvPr>
          <p:cNvSpPr/>
          <p:nvPr/>
        </p:nvSpPr>
        <p:spPr bwMode="auto">
          <a:xfrm>
            <a:off x="3446791" y="5261043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4BB5396-2612-754F-BB34-F9028B9515CA}"/>
              </a:ext>
            </a:extLst>
          </p:cNvPr>
          <p:cNvSpPr txBox="1"/>
          <p:nvPr/>
        </p:nvSpPr>
        <p:spPr>
          <a:xfrm>
            <a:off x="1389528" y="5277430"/>
            <a:ext cx="37433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2038510006          10142</a:t>
            </a: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C9CD1BCB-6FB7-A04C-84E8-59F28F65E95D}"/>
              </a:ext>
            </a:extLst>
          </p:cNvPr>
          <p:cNvSpPr/>
          <p:nvPr/>
        </p:nvSpPr>
        <p:spPr bwMode="auto">
          <a:xfrm>
            <a:off x="6096000" y="2651840"/>
            <a:ext cx="430306" cy="1188630"/>
          </a:xfrm>
          <a:prstGeom prst="downArrow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solidFill>
                  <a:schemeClr val="bg1"/>
                </a:solidFill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任意多边形 2">
            <a:extLst>
              <a:ext uri="{FF2B5EF4-FFF2-40B4-BE49-F238E27FC236}">
                <a16:creationId xmlns:a16="http://schemas.microsoft.com/office/drawing/2014/main" id="{39E2F6B7-164D-4646-899D-3EC45866A379}"/>
              </a:ext>
            </a:extLst>
          </p:cNvPr>
          <p:cNvSpPr>
            <a:spLocks/>
          </p:cNvSpPr>
          <p:nvPr/>
        </p:nvSpPr>
        <p:spPr bwMode="auto">
          <a:xfrm>
            <a:off x="8991745" y="-82300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F4DAE6-A789-4143-A26C-C930724D9607}"/>
              </a:ext>
            </a:extLst>
          </p:cNvPr>
          <p:cNvGrpSpPr/>
          <p:nvPr/>
        </p:nvGrpSpPr>
        <p:grpSpPr>
          <a:xfrm>
            <a:off x="11192256" y="914400"/>
            <a:ext cx="530225" cy="530868"/>
            <a:chOff x="3209459" y="1801611"/>
            <a:chExt cx="530225" cy="530868"/>
          </a:xfrm>
        </p:grpSpPr>
        <p:sp>
          <p:nvSpPr>
            <p:cNvPr id="14" name="椭圆 7">
              <a:extLst>
                <a:ext uri="{FF2B5EF4-FFF2-40B4-BE49-F238E27FC236}">
                  <a16:creationId xmlns:a16="http://schemas.microsoft.com/office/drawing/2014/main" id="{C349BCCC-60B3-C940-B522-7446D2D381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9" y="180161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6" name="Freeform 160">
              <a:extLst>
                <a:ext uri="{FF2B5EF4-FFF2-40B4-BE49-F238E27FC236}">
                  <a16:creationId xmlns:a16="http://schemas.microsoft.com/office/drawing/2014/main" id="{4F88EFF8-E786-0F4C-A172-7BBCB686B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1" y="1889927"/>
              <a:ext cx="329184" cy="329184"/>
            </a:xfrm>
            <a:custGeom>
              <a:avLst/>
              <a:gdLst>
                <a:gd name="T0" fmla="*/ 44 w 461"/>
                <a:gd name="T1" fmla="*/ 124 h 400"/>
                <a:gd name="T2" fmla="*/ 44 w 461"/>
                <a:gd name="T3" fmla="*/ 124 h 400"/>
                <a:gd name="T4" fmla="*/ 221 w 461"/>
                <a:gd name="T5" fmla="*/ 106 h 400"/>
                <a:gd name="T6" fmla="*/ 328 w 461"/>
                <a:gd name="T7" fmla="*/ 142 h 400"/>
                <a:gd name="T8" fmla="*/ 443 w 461"/>
                <a:gd name="T9" fmla="*/ 89 h 400"/>
                <a:gd name="T10" fmla="*/ 451 w 461"/>
                <a:gd name="T11" fmla="*/ 53 h 400"/>
                <a:gd name="T12" fmla="*/ 416 w 461"/>
                <a:gd name="T13" fmla="*/ 53 h 400"/>
                <a:gd name="T14" fmla="*/ 239 w 461"/>
                <a:gd name="T15" fmla="*/ 62 h 400"/>
                <a:gd name="T16" fmla="*/ 18 w 461"/>
                <a:gd name="T17" fmla="*/ 89 h 400"/>
                <a:gd name="T18" fmla="*/ 9 w 461"/>
                <a:gd name="T19" fmla="*/ 124 h 400"/>
                <a:gd name="T20" fmla="*/ 44 w 461"/>
                <a:gd name="T21" fmla="*/ 124 h 400"/>
                <a:gd name="T22" fmla="*/ 416 w 461"/>
                <a:gd name="T23" fmla="*/ 178 h 400"/>
                <a:gd name="T24" fmla="*/ 416 w 461"/>
                <a:gd name="T25" fmla="*/ 178 h 400"/>
                <a:gd name="T26" fmla="*/ 239 w 461"/>
                <a:gd name="T27" fmla="*/ 195 h 400"/>
                <a:gd name="T28" fmla="*/ 18 w 461"/>
                <a:gd name="T29" fmla="*/ 213 h 400"/>
                <a:gd name="T30" fmla="*/ 9 w 461"/>
                <a:gd name="T31" fmla="*/ 248 h 400"/>
                <a:gd name="T32" fmla="*/ 44 w 461"/>
                <a:gd name="T33" fmla="*/ 248 h 400"/>
                <a:gd name="T34" fmla="*/ 221 w 461"/>
                <a:gd name="T35" fmla="*/ 240 h 400"/>
                <a:gd name="T36" fmla="*/ 328 w 461"/>
                <a:gd name="T37" fmla="*/ 275 h 400"/>
                <a:gd name="T38" fmla="*/ 443 w 461"/>
                <a:gd name="T39" fmla="*/ 222 h 400"/>
                <a:gd name="T40" fmla="*/ 451 w 461"/>
                <a:gd name="T41" fmla="*/ 187 h 400"/>
                <a:gd name="T42" fmla="*/ 416 w 461"/>
                <a:gd name="T43" fmla="*/ 178 h 400"/>
                <a:gd name="T44" fmla="*/ 416 w 461"/>
                <a:gd name="T45" fmla="*/ 302 h 400"/>
                <a:gd name="T46" fmla="*/ 416 w 461"/>
                <a:gd name="T47" fmla="*/ 302 h 400"/>
                <a:gd name="T48" fmla="*/ 239 w 461"/>
                <a:gd name="T49" fmla="*/ 319 h 400"/>
                <a:gd name="T50" fmla="*/ 18 w 461"/>
                <a:gd name="T51" fmla="*/ 337 h 400"/>
                <a:gd name="T52" fmla="*/ 9 w 461"/>
                <a:gd name="T53" fmla="*/ 372 h 400"/>
                <a:gd name="T54" fmla="*/ 44 w 461"/>
                <a:gd name="T55" fmla="*/ 381 h 400"/>
                <a:gd name="T56" fmla="*/ 221 w 461"/>
                <a:gd name="T57" fmla="*/ 363 h 400"/>
                <a:gd name="T58" fmla="*/ 328 w 461"/>
                <a:gd name="T59" fmla="*/ 399 h 400"/>
                <a:gd name="T60" fmla="*/ 443 w 461"/>
                <a:gd name="T61" fmla="*/ 346 h 400"/>
                <a:gd name="T62" fmla="*/ 451 w 461"/>
                <a:gd name="T63" fmla="*/ 310 h 400"/>
                <a:gd name="T64" fmla="*/ 416 w 461"/>
                <a:gd name="T65" fmla="*/ 30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1" h="400">
                  <a:moveTo>
                    <a:pt x="44" y="124"/>
                  </a:moveTo>
                  <a:lnTo>
                    <a:pt x="44" y="124"/>
                  </a:lnTo>
                  <a:cubicBezTo>
                    <a:pt x="88" y="89"/>
                    <a:pt x="124" y="62"/>
                    <a:pt x="221" y="106"/>
                  </a:cubicBezTo>
                  <a:cubicBezTo>
                    <a:pt x="266" y="133"/>
                    <a:pt x="301" y="142"/>
                    <a:pt x="328" y="142"/>
                  </a:cubicBezTo>
                  <a:cubicBezTo>
                    <a:pt x="381" y="142"/>
                    <a:pt x="416" y="115"/>
                    <a:pt x="443" y="89"/>
                  </a:cubicBezTo>
                  <a:cubicBezTo>
                    <a:pt x="451" y="80"/>
                    <a:pt x="460" y="62"/>
                    <a:pt x="451" y="53"/>
                  </a:cubicBezTo>
                  <a:cubicBezTo>
                    <a:pt x="443" y="44"/>
                    <a:pt x="425" y="44"/>
                    <a:pt x="416" y="53"/>
                  </a:cubicBezTo>
                  <a:cubicBezTo>
                    <a:pt x="372" y="89"/>
                    <a:pt x="337" y="115"/>
                    <a:pt x="239" y="62"/>
                  </a:cubicBezTo>
                  <a:cubicBezTo>
                    <a:pt x="124" y="0"/>
                    <a:pt x="62" y="44"/>
                    <a:pt x="18" y="89"/>
                  </a:cubicBezTo>
                  <a:cubicBezTo>
                    <a:pt x="9" y="97"/>
                    <a:pt x="0" y="115"/>
                    <a:pt x="9" y="124"/>
                  </a:cubicBezTo>
                  <a:cubicBezTo>
                    <a:pt x="18" y="133"/>
                    <a:pt x="35" y="133"/>
                    <a:pt x="44" y="124"/>
                  </a:cubicBezTo>
                  <a:close/>
                  <a:moveTo>
                    <a:pt x="416" y="178"/>
                  </a:moveTo>
                  <a:lnTo>
                    <a:pt x="416" y="178"/>
                  </a:lnTo>
                  <a:cubicBezTo>
                    <a:pt x="372" y="213"/>
                    <a:pt x="337" y="248"/>
                    <a:pt x="239" y="195"/>
                  </a:cubicBezTo>
                  <a:cubicBezTo>
                    <a:pt x="124" y="124"/>
                    <a:pt x="62" y="178"/>
                    <a:pt x="18" y="213"/>
                  </a:cubicBezTo>
                  <a:cubicBezTo>
                    <a:pt x="9" y="222"/>
                    <a:pt x="0" y="240"/>
                    <a:pt x="9" y="248"/>
                  </a:cubicBezTo>
                  <a:cubicBezTo>
                    <a:pt x="18" y="257"/>
                    <a:pt x="35" y="257"/>
                    <a:pt x="44" y="248"/>
                  </a:cubicBezTo>
                  <a:cubicBezTo>
                    <a:pt x="88" y="213"/>
                    <a:pt x="124" y="187"/>
                    <a:pt x="221" y="240"/>
                  </a:cubicBezTo>
                  <a:cubicBezTo>
                    <a:pt x="266" y="266"/>
                    <a:pt x="301" y="275"/>
                    <a:pt x="328" y="275"/>
                  </a:cubicBezTo>
                  <a:cubicBezTo>
                    <a:pt x="381" y="275"/>
                    <a:pt x="416" y="240"/>
                    <a:pt x="443" y="222"/>
                  </a:cubicBezTo>
                  <a:cubicBezTo>
                    <a:pt x="451" y="213"/>
                    <a:pt x="460" y="195"/>
                    <a:pt x="451" y="187"/>
                  </a:cubicBezTo>
                  <a:cubicBezTo>
                    <a:pt x="443" y="168"/>
                    <a:pt x="425" y="168"/>
                    <a:pt x="416" y="178"/>
                  </a:cubicBezTo>
                  <a:close/>
                  <a:moveTo>
                    <a:pt x="416" y="302"/>
                  </a:moveTo>
                  <a:lnTo>
                    <a:pt x="416" y="302"/>
                  </a:lnTo>
                  <a:cubicBezTo>
                    <a:pt x="372" y="346"/>
                    <a:pt x="337" y="372"/>
                    <a:pt x="239" y="319"/>
                  </a:cubicBezTo>
                  <a:cubicBezTo>
                    <a:pt x="124" y="248"/>
                    <a:pt x="62" y="302"/>
                    <a:pt x="18" y="337"/>
                  </a:cubicBezTo>
                  <a:cubicBezTo>
                    <a:pt x="9" y="346"/>
                    <a:pt x="0" y="363"/>
                    <a:pt x="9" y="372"/>
                  </a:cubicBezTo>
                  <a:cubicBezTo>
                    <a:pt x="18" y="390"/>
                    <a:pt x="35" y="390"/>
                    <a:pt x="44" y="381"/>
                  </a:cubicBezTo>
                  <a:cubicBezTo>
                    <a:pt x="88" y="337"/>
                    <a:pt x="124" y="310"/>
                    <a:pt x="221" y="363"/>
                  </a:cubicBezTo>
                  <a:cubicBezTo>
                    <a:pt x="266" y="390"/>
                    <a:pt x="301" y="399"/>
                    <a:pt x="328" y="399"/>
                  </a:cubicBezTo>
                  <a:cubicBezTo>
                    <a:pt x="381" y="399"/>
                    <a:pt x="416" y="372"/>
                    <a:pt x="443" y="346"/>
                  </a:cubicBezTo>
                  <a:cubicBezTo>
                    <a:pt x="451" y="337"/>
                    <a:pt x="460" y="319"/>
                    <a:pt x="451" y="310"/>
                  </a:cubicBezTo>
                  <a:cubicBezTo>
                    <a:pt x="443" y="302"/>
                    <a:pt x="425" y="293"/>
                    <a:pt x="416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8" name="矩形 56">
            <a:extLst>
              <a:ext uri="{FF2B5EF4-FFF2-40B4-BE49-F238E27FC236}">
                <a16:creationId xmlns:a16="http://schemas.microsoft.com/office/drawing/2014/main" id="{A7E2659E-F5C0-E84A-926E-ACBC7FFEF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40359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547 -0.00671 0.01471 -0.01528 0.01901 -0.02616 C 0.01992 -0.02847 0.01966 -0.03171 0.02057 -0.03403 C 0.02161 -0.03727 0.02357 -0.03912 0.02487 -0.0419 C 0.02695 -0.04607 0.02891 -0.05046 0.03086 -0.05509 C 0.0319 -0.05741 0.03268 -0.06019 0.03372 -0.06273 C 0.03659 -0.06991 0.04036 -0.07593 0.04258 -0.0838 C 0.04661 -0.09815 0.04414 -0.09097 0.04987 -0.10463 C 0.05091 -0.10996 0.05208 -0.11505 0.05286 -0.12037 C 0.05391 -0.12732 0.05456 -0.13449 0.05586 -0.14121 C 0.05963 -0.16204 0.0582 -0.15139 0.06029 -0.17269 C 0.05911 -0.20162 0.06042 -0.20278 0.05729 -0.22222 C 0.05612 -0.22963 0.05508 -0.23357 0.05286 -0.24051 C 0.05195 -0.24329 0.05104 -0.24607 0.04987 -0.24838 C 0.04857 -0.25116 0.04713 -0.25394 0.04557 -0.25625 C 0.03919 -0.26551 0.04336 -0.2581 0.03672 -0.26412 C 0.03516 -0.26551 0.03372 -0.26736 0.03229 -0.26921 C 0.03034 -0.27176 0.02825 -0.27431 0.02643 -0.27709 C 0.02487 -0.27963 0.02383 -0.2831 0.022 -0.28496 C 0.01927 -0.28773 0.01615 -0.28843 0.01315 -0.29028 L 0.0043 -0.29537 L 0.00143 -0.29792 " pathEditMode="relative" ptsTypes="AAAAAAAAAAAAAAAAAAAAA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48148E-6 L 4.16667E-7 0.00023 C -0.08333 0.00555 -0.01211 -0.00324 -0.0513 0.00787 C -0.05977 0.01018 -0.07721 0.01319 -0.07721 0.01342 C -0.08138 0.01597 -0.08633 0.01852 -0.09023 0.02129 C -0.09362 0.02384 -0.09531 0.02708 -0.09896 0.02963 C -0.10247 0.03171 -0.10729 0.0331 -0.11185 0.03472 L -0.12448 0.05926 C -0.12591 0.0618 -0.1263 0.06481 -0.12904 0.06736 C -0.13164 0.06991 -0.13555 0.07222 -0.13737 0.07546 C -0.14115 0.08032 -0.14193 0.08634 -0.14609 0.09143 C -0.15716 0.10532 -0.15104 0.09907 -0.16328 0.11065 C -0.16484 0.11319 -0.16628 0.11574 -0.16745 0.11852 C -0.18307 0.15231 -0.1724 0.16366 -0.16745 0.21574 C -0.16745 0.21921 -0.16589 0.22315 -0.16328 0.22639 C -0.15534 0.23657 -0.13477 0.25301 -0.12031 0.25903 L -0.0944 0.26967 L -0.08138 0.275 C -0.07721 0.27685 -0.07344 0.27963 -0.06888 0.28055 L -0.04297 0.28588 L -0.01706 0.2912 C -0.01289 0.29213 -0.00872 0.29421 -0.00417 0.29421 L 0.00456 0.29421 " pathEditMode="relative" rAng="0" ptsTypes="AAAAAAAAAAAAAAAAAAAAAAA">
                                      <p:cBhvr>
                                        <p:cTn id="8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555" y="146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10255 " pathEditMode="relative" ptsTypes="AA">
                                      <p:cBhvr>
                                        <p:cTn id="14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1.85185E-6 L 3.125E-6 0.10255 " pathEditMode="relative" rAng="0" ptsTypes="AA">
                                      <p:cBhvr>
                                        <p:cTn id="18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116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18842 " pathEditMode="relative" ptsTypes="AA">
                                      <p:cBhvr>
                                        <p:cTn id="2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4" grpId="0"/>
      <p:bldP spid="46" grpId="0"/>
      <p:bldP spid="46" grpId="1"/>
      <p:bldP spid="47" grpId="0"/>
      <p:bldP spid="47" grpId="1"/>
      <p:bldP spid="4" grpId="0" animBg="1"/>
      <p:bldP spid="4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A3833F3-0226-9144-BC89-F5E8ECCB5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2B2B2B">
              <a:alpha val="8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1712911" y="483316"/>
            <a:ext cx="53154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Preprocessing</a:t>
            </a:r>
            <a:endParaRPr lang="en-US" altLang="zh-CN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5605" name="Straight Connector 6"/>
          <p:cNvCxnSpPr>
            <a:cxnSpLocks noChangeShapeType="1"/>
          </p:cNvCxnSpPr>
          <p:nvPr/>
        </p:nvCxnSpPr>
        <p:spPr bwMode="auto">
          <a:xfrm>
            <a:off x="1712912" y="1274250"/>
            <a:ext cx="6015037" cy="0"/>
          </a:xfrm>
          <a:prstGeom prst="line">
            <a:avLst/>
          </a:prstGeom>
          <a:noFill/>
          <a:ln w="6350" cmpd="sng">
            <a:solidFill>
              <a:srgbClr val="0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184F70C4-D7CB-0D4F-B9BE-CE9075C2DEDC}"/>
              </a:ext>
            </a:extLst>
          </p:cNvPr>
          <p:cNvSpPr/>
          <p:nvPr/>
        </p:nvSpPr>
        <p:spPr bwMode="auto">
          <a:xfrm>
            <a:off x="1177447" y="194153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374C6F3-DF27-C840-A261-794FD2D4FAF8}"/>
              </a:ext>
            </a:extLst>
          </p:cNvPr>
          <p:cNvSpPr/>
          <p:nvPr/>
        </p:nvSpPr>
        <p:spPr bwMode="auto">
          <a:xfrm>
            <a:off x="3444658" y="194153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1" name="Rectangle 8">
            <a:extLst>
              <a:ext uri="{FF2B5EF4-FFF2-40B4-BE49-F238E27FC236}">
                <a16:creationId xmlns:a16="http://schemas.microsoft.com/office/drawing/2014/main" id="{29F8C1C4-C338-9E46-AF1B-CF56DA5A5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578" y="2091907"/>
            <a:ext cx="8713322" cy="44012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LTFRONT/LTDEPTH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Pearson Correlation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0.49</a:t>
            </a:r>
          </a:p>
          <a:p>
            <a:pPr algn="just" eaLnBrk="1" hangingPunct="1"/>
            <a:endParaRPr lang="en-US" altLang="zh-CN" sz="28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BLDFRONT/BLDDEPTH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Pearson Correlation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0.60</a:t>
            </a:r>
          </a:p>
          <a:p>
            <a:pPr algn="just" eaLnBrk="1" hangingPunct="1"/>
            <a:endParaRPr lang="en-US" altLang="zh-CN" sz="28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Group by BORO, TAXCLASS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Take the mean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EF0A7EA-230A-B343-89B4-999E2C0360A2}"/>
              </a:ext>
            </a:extLst>
          </p:cNvPr>
          <p:cNvSpPr txBox="1"/>
          <p:nvPr/>
        </p:nvSpPr>
        <p:spPr>
          <a:xfrm>
            <a:off x="1706441" y="2006453"/>
            <a:ext cx="37879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LTFRONT      LTDEPTH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6EAC8F9-3948-7F49-B76B-8520CC26C1DB}"/>
              </a:ext>
            </a:extLst>
          </p:cNvPr>
          <p:cNvSpPr/>
          <p:nvPr/>
        </p:nvSpPr>
        <p:spPr bwMode="auto">
          <a:xfrm>
            <a:off x="1178200" y="261204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F66377E-DC32-684C-A530-606DEF31E82A}"/>
              </a:ext>
            </a:extLst>
          </p:cNvPr>
          <p:cNvSpPr/>
          <p:nvPr/>
        </p:nvSpPr>
        <p:spPr bwMode="auto">
          <a:xfrm>
            <a:off x="3445411" y="261204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5E59B07-3049-4B46-8C67-E436528CA8BD}"/>
              </a:ext>
            </a:extLst>
          </p:cNvPr>
          <p:cNvSpPr/>
          <p:nvPr/>
        </p:nvSpPr>
        <p:spPr bwMode="auto">
          <a:xfrm>
            <a:off x="1177447" y="327745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C1A9DD-8133-8D48-9C8E-2B330445D164}"/>
              </a:ext>
            </a:extLst>
          </p:cNvPr>
          <p:cNvSpPr/>
          <p:nvPr/>
        </p:nvSpPr>
        <p:spPr bwMode="auto">
          <a:xfrm>
            <a:off x="3444658" y="3277454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9A14D68-FC63-C14C-B122-4D18AF8B8DD1}"/>
              </a:ext>
            </a:extLst>
          </p:cNvPr>
          <p:cNvSpPr/>
          <p:nvPr/>
        </p:nvSpPr>
        <p:spPr bwMode="auto">
          <a:xfrm>
            <a:off x="1190475" y="3951623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D2E72430-D314-0F4B-8323-4CE5E5CE44BB}"/>
              </a:ext>
            </a:extLst>
          </p:cNvPr>
          <p:cNvSpPr/>
          <p:nvPr/>
        </p:nvSpPr>
        <p:spPr bwMode="auto">
          <a:xfrm>
            <a:off x="3457686" y="3951623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6D88814-E9EF-FD4D-B1F3-C12BEBA921EE}"/>
              </a:ext>
            </a:extLst>
          </p:cNvPr>
          <p:cNvSpPr/>
          <p:nvPr/>
        </p:nvSpPr>
        <p:spPr bwMode="auto">
          <a:xfrm>
            <a:off x="1187190" y="4610147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7A916B2-B28A-354E-9C62-C13C9EA4E26B}"/>
              </a:ext>
            </a:extLst>
          </p:cNvPr>
          <p:cNvSpPr/>
          <p:nvPr/>
        </p:nvSpPr>
        <p:spPr bwMode="auto">
          <a:xfrm>
            <a:off x="3454401" y="4610147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D7218E9-D189-EE4B-900C-9B20E5E1A2A3}"/>
              </a:ext>
            </a:extLst>
          </p:cNvPr>
          <p:cNvSpPr txBox="1"/>
          <p:nvPr/>
        </p:nvSpPr>
        <p:spPr>
          <a:xfrm>
            <a:off x="1314372" y="4675970"/>
            <a:ext cx="3575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           0                          0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E329627-1514-6946-A065-6086249B7978}"/>
              </a:ext>
            </a:extLst>
          </p:cNvPr>
          <p:cNvSpPr txBox="1"/>
          <p:nvPr/>
        </p:nvSpPr>
        <p:spPr>
          <a:xfrm>
            <a:off x="1875239" y="3341180"/>
            <a:ext cx="30145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     0                     130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BCBE91B-8D54-2A40-9791-00629BF8F235}"/>
              </a:ext>
            </a:extLst>
          </p:cNvPr>
          <p:cNvSpPr txBox="1"/>
          <p:nvPr/>
        </p:nvSpPr>
        <p:spPr>
          <a:xfrm>
            <a:off x="1875238" y="3982462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200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8978965-7C8A-8C4F-9857-C8C5008DABC9}"/>
              </a:ext>
            </a:extLst>
          </p:cNvPr>
          <p:cNvSpPr txBox="1"/>
          <p:nvPr/>
        </p:nvSpPr>
        <p:spPr>
          <a:xfrm>
            <a:off x="1876297" y="2674765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132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B0CFFF0-B33E-CE4F-AAE6-5F06A3566113}"/>
              </a:ext>
            </a:extLst>
          </p:cNvPr>
          <p:cNvSpPr txBox="1"/>
          <p:nvPr/>
        </p:nvSpPr>
        <p:spPr>
          <a:xfrm>
            <a:off x="4185976" y="2667170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100</a:t>
            </a:r>
          </a:p>
        </p:txBody>
      </p:sp>
      <p:sp>
        <p:nvSpPr>
          <p:cNvPr id="51" name="任意多边形 1">
            <a:extLst>
              <a:ext uri="{FF2B5EF4-FFF2-40B4-BE49-F238E27FC236}">
                <a16:creationId xmlns:a16="http://schemas.microsoft.com/office/drawing/2014/main" id="{B44C9B68-0A52-2F44-A149-A7F3F4A38762}"/>
              </a:ext>
            </a:extLst>
          </p:cNvPr>
          <p:cNvSpPr>
            <a:spLocks/>
          </p:cNvSpPr>
          <p:nvPr/>
        </p:nvSpPr>
        <p:spPr bwMode="auto">
          <a:xfrm>
            <a:off x="9260447" y="-3425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204BF38-8500-0940-AE89-0364F815EAC5}"/>
              </a:ext>
            </a:extLst>
          </p:cNvPr>
          <p:cNvSpPr txBox="1"/>
          <p:nvPr/>
        </p:nvSpPr>
        <p:spPr>
          <a:xfrm>
            <a:off x="4156922" y="3971060"/>
            <a:ext cx="7328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380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F154804-975A-2E48-B6C7-5DEAF51D8B44}"/>
              </a:ext>
            </a:extLst>
          </p:cNvPr>
          <p:cNvSpPr/>
          <p:nvPr/>
        </p:nvSpPr>
        <p:spPr bwMode="auto">
          <a:xfrm>
            <a:off x="1179580" y="5261043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2A65567-7E7E-D246-B803-7641BF955213}"/>
              </a:ext>
            </a:extLst>
          </p:cNvPr>
          <p:cNvSpPr/>
          <p:nvPr/>
        </p:nvSpPr>
        <p:spPr bwMode="auto">
          <a:xfrm>
            <a:off x="3446791" y="5261043"/>
            <a:ext cx="2267211" cy="667283"/>
          </a:xfrm>
          <a:prstGeom prst="rect">
            <a:avLst/>
          </a:prstGeom>
          <a:noFill/>
          <a:ln w="381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kumimoji="0" 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12" name="任意多边形 2">
            <a:extLst>
              <a:ext uri="{FF2B5EF4-FFF2-40B4-BE49-F238E27FC236}">
                <a16:creationId xmlns:a16="http://schemas.microsoft.com/office/drawing/2014/main" id="{39E2F6B7-164D-4646-899D-3EC45866A379}"/>
              </a:ext>
            </a:extLst>
          </p:cNvPr>
          <p:cNvSpPr>
            <a:spLocks/>
          </p:cNvSpPr>
          <p:nvPr/>
        </p:nvSpPr>
        <p:spPr bwMode="auto">
          <a:xfrm>
            <a:off x="8991745" y="-82300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F4DAE6-A789-4143-A26C-C930724D9607}"/>
              </a:ext>
            </a:extLst>
          </p:cNvPr>
          <p:cNvGrpSpPr/>
          <p:nvPr/>
        </p:nvGrpSpPr>
        <p:grpSpPr>
          <a:xfrm>
            <a:off x="11192256" y="914400"/>
            <a:ext cx="530225" cy="530868"/>
            <a:chOff x="3209459" y="1801611"/>
            <a:chExt cx="530225" cy="530868"/>
          </a:xfrm>
        </p:grpSpPr>
        <p:sp>
          <p:nvSpPr>
            <p:cNvPr id="14" name="椭圆 7">
              <a:extLst>
                <a:ext uri="{FF2B5EF4-FFF2-40B4-BE49-F238E27FC236}">
                  <a16:creationId xmlns:a16="http://schemas.microsoft.com/office/drawing/2014/main" id="{C349BCCC-60B3-C940-B522-7446D2D381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9" y="180161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6" name="Freeform 160">
              <a:extLst>
                <a:ext uri="{FF2B5EF4-FFF2-40B4-BE49-F238E27FC236}">
                  <a16:creationId xmlns:a16="http://schemas.microsoft.com/office/drawing/2014/main" id="{4F88EFF8-E786-0F4C-A172-7BBCB686B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1" y="1889927"/>
              <a:ext cx="329184" cy="329184"/>
            </a:xfrm>
            <a:custGeom>
              <a:avLst/>
              <a:gdLst>
                <a:gd name="T0" fmla="*/ 44 w 461"/>
                <a:gd name="T1" fmla="*/ 124 h 400"/>
                <a:gd name="T2" fmla="*/ 44 w 461"/>
                <a:gd name="T3" fmla="*/ 124 h 400"/>
                <a:gd name="T4" fmla="*/ 221 w 461"/>
                <a:gd name="T5" fmla="*/ 106 h 400"/>
                <a:gd name="T6" fmla="*/ 328 w 461"/>
                <a:gd name="T7" fmla="*/ 142 h 400"/>
                <a:gd name="T8" fmla="*/ 443 w 461"/>
                <a:gd name="T9" fmla="*/ 89 h 400"/>
                <a:gd name="T10" fmla="*/ 451 w 461"/>
                <a:gd name="T11" fmla="*/ 53 h 400"/>
                <a:gd name="T12" fmla="*/ 416 w 461"/>
                <a:gd name="T13" fmla="*/ 53 h 400"/>
                <a:gd name="T14" fmla="*/ 239 w 461"/>
                <a:gd name="T15" fmla="*/ 62 h 400"/>
                <a:gd name="T16" fmla="*/ 18 w 461"/>
                <a:gd name="T17" fmla="*/ 89 h 400"/>
                <a:gd name="T18" fmla="*/ 9 w 461"/>
                <a:gd name="T19" fmla="*/ 124 h 400"/>
                <a:gd name="T20" fmla="*/ 44 w 461"/>
                <a:gd name="T21" fmla="*/ 124 h 400"/>
                <a:gd name="T22" fmla="*/ 416 w 461"/>
                <a:gd name="T23" fmla="*/ 178 h 400"/>
                <a:gd name="T24" fmla="*/ 416 w 461"/>
                <a:gd name="T25" fmla="*/ 178 h 400"/>
                <a:gd name="T26" fmla="*/ 239 w 461"/>
                <a:gd name="T27" fmla="*/ 195 h 400"/>
                <a:gd name="T28" fmla="*/ 18 w 461"/>
                <a:gd name="T29" fmla="*/ 213 h 400"/>
                <a:gd name="T30" fmla="*/ 9 w 461"/>
                <a:gd name="T31" fmla="*/ 248 h 400"/>
                <a:gd name="T32" fmla="*/ 44 w 461"/>
                <a:gd name="T33" fmla="*/ 248 h 400"/>
                <a:gd name="T34" fmla="*/ 221 w 461"/>
                <a:gd name="T35" fmla="*/ 240 h 400"/>
                <a:gd name="T36" fmla="*/ 328 w 461"/>
                <a:gd name="T37" fmla="*/ 275 h 400"/>
                <a:gd name="T38" fmla="*/ 443 w 461"/>
                <a:gd name="T39" fmla="*/ 222 h 400"/>
                <a:gd name="T40" fmla="*/ 451 w 461"/>
                <a:gd name="T41" fmla="*/ 187 h 400"/>
                <a:gd name="T42" fmla="*/ 416 w 461"/>
                <a:gd name="T43" fmla="*/ 178 h 400"/>
                <a:gd name="T44" fmla="*/ 416 w 461"/>
                <a:gd name="T45" fmla="*/ 302 h 400"/>
                <a:gd name="T46" fmla="*/ 416 w 461"/>
                <a:gd name="T47" fmla="*/ 302 h 400"/>
                <a:gd name="T48" fmla="*/ 239 w 461"/>
                <a:gd name="T49" fmla="*/ 319 h 400"/>
                <a:gd name="T50" fmla="*/ 18 w 461"/>
                <a:gd name="T51" fmla="*/ 337 h 400"/>
                <a:gd name="T52" fmla="*/ 9 w 461"/>
                <a:gd name="T53" fmla="*/ 372 h 400"/>
                <a:gd name="T54" fmla="*/ 44 w 461"/>
                <a:gd name="T55" fmla="*/ 381 h 400"/>
                <a:gd name="T56" fmla="*/ 221 w 461"/>
                <a:gd name="T57" fmla="*/ 363 h 400"/>
                <a:gd name="T58" fmla="*/ 328 w 461"/>
                <a:gd name="T59" fmla="*/ 399 h 400"/>
                <a:gd name="T60" fmla="*/ 443 w 461"/>
                <a:gd name="T61" fmla="*/ 346 h 400"/>
                <a:gd name="T62" fmla="*/ 451 w 461"/>
                <a:gd name="T63" fmla="*/ 310 h 400"/>
                <a:gd name="T64" fmla="*/ 416 w 461"/>
                <a:gd name="T65" fmla="*/ 30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1" h="400">
                  <a:moveTo>
                    <a:pt x="44" y="124"/>
                  </a:moveTo>
                  <a:lnTo>
                    <a:pt x="44" y="124"/>
                  </a:lnTo>
                  <a:cubicBezTo>
                    <a:pt x="88" y="89"/>
                    <a:pt x="124" y="62"/>
                    <a:pt x="221" y="106"/>
                  </a:cubicBezTo>
                  <a:cubicBezTo>
                    <a:pt x="266" y="133"/>
                    <a:pt x="301" y="142"/>
                    <a:pt x="328" y="142"/>
                  </a:cubicBezTo>
                  <a:cubicBezTo>
                    <a:pt x="381" y="142"/>
                    <a:pt x="416" y="115"/>
                    <a:pt x="443" y="89"/>
                  </a:cubicBezTo>
                  <a:cubicBezTo>
                    <a:pt x="451" y="80"/>
                    <a:pt x="460" y="62"/>
                    <a:pt x="451" y="53"/>
                  </a:cubicBezTo>
                  <a:cubicBezTo>
                    <a:pt x="443" y="44"/>
                    <a:pt x="425" y="44"/>
                    <a:pt x="416" y="53"/>
                  </a:cubicBezTo>
                  <a:cubicBezTo>
                    <a:pt x="372" y="89"/>
                    <a:pt x="337" y="115"/>
                    <a:pt x="239" y="62"/>
                  </a:cubicBezTo>
                  <a:cubicBezTo>
                    <a:pt x="124" y="0"/>
                    <a:pt x="62" y="44"/>
                    <a:pt x="18" y="89"/>
                  </a:cubicBezTo>
                  <a:cubicBezTo>
                    <a:pt x="9" y="97"/>
                    <a:pt x="0" y="115"/>
                    <a:pt x="9" y="124"/>
                  </a:cubicBezTo>
                  <a:cubicBezTo>
                    <a:pt x="18" y="133"/>
                    <a:pt x="35" y="133"/>
                    <a:pt x="44" y="124"/>
                  </a:cubicBezTo>
                  <a:close/>
                  <a:moveTo>
                    <a:pt x="416" y="178"/>
                  </a:moveTo>
                  <a:lnTo>
                    <a:pt x="416" y="178"/>
                  </a:lnTo>
                  <a:cubicBezTo>
                    <a:pt x="372" y="213"/>
                    <a:pt x="337" y="248"/>
                    <a:pt x="239" y="195"/>
                  </a:cubicBezTo>
                  <a:cubicBezTo>
                    <a:pt x="124" y="124"/>
                    <a:pt x="62" y="178"/>
                    <a:pt x="18" y="213"/>
                  </a:cubicBezTo>
                  <a:cubicBezTo>
                    <a:pt x="9" y="222"/>
                    <a:pt x="0" y="240"/>
                    <a:pt x="9" y="248"/>
                  </a:cubicBezTo>
                  <a:cubicBezTo>
                    <a:pt x="18" y="257"/>
                    <a:pt x="35" y="257"/>
                    <a:pt x="44" y="248"/>
                  </a:cubicBezTo>
                  <a:cubicBezTo>
                    <a:pt x="88" y="213"/>
                    <a:pt x="124" y="187"/>
                    <a:pt x="221" y="240"/>
                  </a:cubicBezTo>
                  <a:cubicBezTo>
                    <a:pt x="266" y="266"/>
                    <a:pt x="301" y="275"/>
                    <a:pt x="328" y="275"/>
                  </a:cubicBezTo>
                  <a:cubicBezTo>
                    <a:pt x="381" y="275"/>
                    <a:pt x="416" y="240"/>
                    <a:pt x="443" y="222"/>
                  </a:cubicBezTo>
                  <a:cubicBezTo>
                    <a:pt x="451" y="213"/>
                    <a:pt x="460" y="195"/>
                    <a:pt x="451" y="187"/>
                  </a:cubicBezTo>
                  <a:cubicBezTo>
                    <a:pt x="443" y="168"/>
                    <a:pt x="425" y="168"/>
                    <a:pt x="416" y="178"/>
                  </a:cubicBezTo>
                  <a:close/>
                  <a:moveTo>
                    <a:pt x="416" y="302"/>
                  </a:moveTo>
                  <a:lnTo>
                    <a:pt x="416" y="302"/>
                  </a:lnTo>
                  <a:cubicBezTo>
                    <a:pt x="372" y="346"/>
                    <a:pt x="337" y="372"/>
                    <a:pt x="239" y="319"/>
                  </a:cubicBezTo>
                  <a:cubicBezTo>
                    <a:pt x="124" y="248"/>
                    <a:pt x="62" y="302"/>
                    <a:pt x="18" y="337"/>
                  </a:cubicBezTo>
                  <a:cubicBezTo>
                    <a:pt x="9" y="346"/>
                    <a:pt x="0" y="363"/>
                    <a:pt x="9" y="372"/>
                  </a:cubicBezTo>
                  <a:cubicBezTo>
                    <a:pt x="18" y="390"/>
                    <a:pt x="35" y="390"/>
                    <a:pt x="44" y="381"/>
                  </a:cubicBezTo>
                  <a:cubicBezTo>
                    <a:pt x="88" y="337"/>
                    <a:pt x="124" y="310"/>
                    <a:pt x="221" y="363"/>
                  </a:cubicBezTo>
                  <a:cubicBezTo>
                    <a:pt x="266" y="390"/>
                    <a:pt x="301" y="399"/>
                    <a:pt x="328" y="399"/>
                  </a:cubicBezTo>
                  <a:cubicBezTo>
                    <a:pt x="381" y="399"/>
                    <a:pt x="416" y="372"/>
                    <a:pt x="443" y="346"/>
                  </a:cubicBezTo>
                  <a:cubicBezTo>
                    <a:pt x="451" y="337"/>
                    <a:pt x="460" y="319"/>
                    <a:pt x="451" y="310"/>
                  </a:cubicBezTo>
                  <a:cubicBezTo>
                    <a:pt x="443" y="302"/>
                    <a:pt x="425" y="293"/>
                    <a:pt x="416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8" name="矩形 56">
            <a:extLst>
              <a:ext uri="{FF2B5EF4-FFF2-40B4-BE49-F238E27FC236}">
                <a16:creationId xmlns:a16="http://schemas.microsoft.com/office/drawing/2014/main" id="{A7E2659E-F5C0-E84A-926E-ACBC7FFEF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15FFF62-13E4-C940-82B6-7DFD1C58974F}"/>
              </a:ext>
            </a:extLst>
          </p:cNvPr>
          <p:cNvSpPr txBox="1"/>
          <p:nvPr/>
        </p:nvSpPr>
        <p:spPr>
          <a:xfrm>
            <a:off x="1318799" y="5291202"/>
            <a:ext cx="35750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           0                          0</a:t>
            </a:r>
          </a:p>
        </p:txBody>
      </p:sp>
    </p:spTree>
    <p:extLst>
      <p:ext uri="{BB962C8B-B14F-4D97-AF65-F5344CB8AC3E}">
        <p14:creationId xmlns:p14="http://schemas.microsoft.com/office/powerpoint/2010/main" val="42726309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FA3833F3-0226-9144-BC89-F5E8ECCB583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25603" name="Rectangle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2B2B2B">
              <a:alpha val="8499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en-US" altLang="zh-CN" sz="3600" dirty="0">
              <a:solidFill>
                <a:srgbClr val="FFFFFF"/>
              </a:solidFill>
            </a:endParaRPr>
          </a:p>
        </p:txBody>
      </p:sp>
      <p:sp>
        <p:nvSpPr>
          <p:cNvPr id="25604" name="TextBox 4"/>
          <p:cNvSpPr txBox="1">
            <a:spLocks noChangeArrowheads="1"/>
          </p:cNvSpPr>
          <p:nvPr/>
        </p:nvSpPr>
        <p:spPr bwMode="auto">
          <a:xfrm>
            <a:off x="1712911" y="483316"/>
            <a:ext cx="531541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Preprocessing</a:t>
            </a:r>
            <a:endParaRPr lang="en-US" altLang="zh-CN" sz="32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25605" name="Straight Connector 6"/>
          <p:cNvCxnSpPr>
            <a:cxnSpLocks noChangeShapeType="1"/>
          </p:cNvCxnSpPr>
          <p:nvPr/>
        </p:nvCxnSpPr>
        <p:spPr bwMode="auto">
          <a:xfrm>
            <a:off x="1712912" y="1274250"/>
            <a:ext cx="6015037" cy="0"/>
          </a:xfrm>
          <a:prstGeom prst="line">
            <a:avLst/>
          </a:prstGeom>
          <a:noFill/>
          <a:ln w="6350" cmpd="sng">
            <a:solidFill>
              <a:srgbClr val="00808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1" name="Rectangle 8">
            <a:extLst>
              <a:ext uri="{FF2B5EF4-FFF2-40B4-BE49-F238E27FC236}">
                <a16:creationId xmlns:a16="http://schemas.microsoft.com/office/drawing/2014/main" id="{29F8C1C4-C338-9E46-AF1B-CF56DA5A5E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6253" y="1819356"/>
            <a:ext cx="8713322" cy="39703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STORIES: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Group by ZIP and TAXCLASS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	Then take the mean</a:t>
            </a:r>
          </a:p>
          <a:p>
            <a:pPr algn="just" eaLnBrk="1" hangingPunct="1"/>
            <a:endParaRPr lang="en-US" altLang="zh-CN" sz="28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FULLVAL: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Average price per square foot,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Grouped by ZIP</a:t>
            </a:r>
          </a:p>
          <a:p>
            <a:pPr algn="just" eaLnBrk="1" hangingPunct="1"/>
            <a:r>
              <a:rPr lang="en-US" altLang="zh-CN" sz="2800" b="1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Multiply it back</a:t>
            </a:r>
          </a:p>
          <a:p>
            <a:pPr algn="just" eaLnBrk="1" hangingPunct="1"/>
            <a:endParaRPr lang="en-US" altLang="zh-CN" sz="2800" b="1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1" name="任意多边形 1">
            <a:extLst>
              <a:ext uri="{FF2B5EF4-FFF2-40B4-BE49-F238E27FC236}">
                <a16:creationId xmlns:a16="http://schemas.microsoft.com/office/drawing/2014/main" id="{B44C9B68-0A52-2F44-A149-A7F3F4A38762}"/>
              </a:ext>
            </a:extLst>
          </p:cNvPr>
          <p:cNvSpPr>
            <a:spLocks/>
          </p:cNvSpPr>
          <p:nvPr/>
        </p:nvSpPr>
        <p:spPr bwMode="auto">
          <a:xfrm>
            <a:off x="9260447" y="-3425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2" name="任意多边形 2">
            <a:extLst>
              <a:ext uri="{FF2B5EF4-FFF2-40B4-BE49-F238E27FC236}">
                <a16:creationId xmlns:a16="http://schemas.microsoft.com/office/drawing/2014/main" id="{39E2F6B7-164D-4646-899D-3EC45866A379}"/>
              </a:ext>
            </a:extLst>
          </p:cNvPr>
          <p:cNvSpPr>
            <a:spLocks/>
          </p:cNvSpPr>
          <p:nvPr/>
        </p:nvSpPr>
        <p:spPr bwMode="auto">
          <a:xfrm>
            <a:off x="8991745" y="-82300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F4DAE6-A789-4143-A26C-C930724D9607}"/>
              </a:ext>
            </a:extLst>
          </p:cNvPr>
          <p:cNvGrpSpPr/>
          <p:nvPr/>
        </p:nvGrpSpPr>
        <p:grpSpPr>
          <a:xfrm>
            <a:off x="11192256" y="914400"/>
            <a:ext cx="530225" cy="530868"/>
            <a:chOff x="3209459" y="1801611"/>
            <a:chExt cx="530225" cy="530868"/>
          </a:xfrm>
        </p:grpSpPr>
        <p:sp>
          <p:nvSpPr>
            <p:cNvPr id="14" name="椭圆 7">
              <a:extLst>
                <a:ext uri="{FF2B5EF4-FFF2-40B4-BE49-F238E27FC236}">
                  <a16:creationId xmlns:a16="http://schemas.microsoft.com/office/drawing/2014/main" id="{C349BCCC-60B3-C940-B522-7446D2D381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9" y="180161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6" name="Freeform 160">
              <a:extLst>
                <a:ext uri="{FF2B5EF4-FFF2-40B4-BE49-F238E27FC236}">
                  <a16:creationId xmlns:a16="http://schemas.microsoft.com/office/drawing/2014/main" id="{4F88EFF8-E786-0F4C-A172-7BBCB686B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1" y="1889927"/>
              <a:ext cx="329184" cy="329184"/>
            </a:xfrm>
            <a:custGeom>
              <a:avLst/>
              <a:gdLst>
                <a:gd name="T0" fmla="*/ 44 w 461"/>
                <a:gd name="T1" fmla="*/ 124 h 400"/>
                <a:gd name="T2" fmla="*/ 44 w 461"/>
                <a:gd name="T3" fmla="*/ 124 h 400"/>
                <a:gd name="T4" fmla="*/ 221 w 461"/>
                <a:gd name="T5" fmla="*/ 106 h 400"/>
                <a:gd name="T6" fmla="*/ 328 w 461"/>
                <a:gd name="T7" fmla="*/ 142 h 400"/>
                <a:gd name="T8" fmla="*/ 443 w 461"/>
                <a:gd name="T9" fmla="*/ 89 h 400"/>
                <a:gd name="T10" fmla="*/ 451 w 461"/>
                <a:gd name="T11" fmla="*/ 53 h 400"/>
                <a:gd name="T12" fmla="*/ 416 w 461"/>
                <a:gd name="T13" fmla="*/ 53 h 400"/>
                <a:gd name="T14" fmla="*/ 239 w 461"/>
                <a:gd name="T15" fmla="*/ 62 h 400"/>
                <a:gd name="T16" fmla="*/ 18 w 461"/>
                <a:gd name="T17" fmla="*/ 89 h 400"/>
                <a:gd name="T18" fmla="*/ 9 w 461"/>
                <a:gd name="T19" fmla="*/ 124 h 400"/>
                <a:gd name="T20" fmla="*/ 44 w 461"/>
                <a:gd name="T21" fmla="*/ 124 h 400"/>
                <a:gd name="T22" fmla="*/ 416 w 461"/>
                <a:gd name="T23" fmla="*/ 178 h 400"/>
                <a:gd name="T24" fmla="*/ 416 w 461"/>
                <a:gd name="T25" fmla="*/ 178 h 400"/>
                <a:gd name="T26" fmla="*/ 239 w 461"/>
                <a:gd name="T27" fmla="*/ 195 h 400"/>
                <a:gd name="T28" fmla="*/ 18 w 461"/>
                <a:gd name="T29" fmla="*/ 213 h 400"/>
                <a:gd name="T30" fmla="*/ 9 w 461"/>
                <a:gd name="T31" fmla="*/ 248 h 400"/>
                <a:gd name="T32" fmla="*/ 44 w 461"/>
                <a:gd name="T33" fmla="*/ 248 h 400"/>
                <a:gd name="T34" fmla="*/ 221 w 461"/>
                <a:gd name="T35" fmla="*/ 240 h 400"/>
                <a:gd name="T36" fmla="*/ 328 w 461"/>
                <a:gd name="T37" fmla="*/ 275 h 400"/>
                <a:gd name="T38" fmla="*/ 443 w 461"/>
                <a:gd name="T39" fmla="*/ 222 h 400"/>
                <a:gd name="T40" fmla="*/ 451 w 461"/>
                <a:gd name="T41" fmla="*/ 187 h 400"/>
                <a:gd name="T42" fmla="*/ 416 w 461"/>
                <a:gd name="T43" fmla="*/ 178 h 400"/>
                <a:gd name="T44" fmla="*/ 416 w 461"/>
                <a:gd name="T45" fmla="*/ 302 h 400"/>
                <a:gd name="T46" fmla="*/ 416 w 461"/>
                <a:gd name="T47" fmla="*/ 302 h 400"/>
                <a:gd name="T48" fmla="*/ 239 w 461"/>
                <a:gd name="T49" fmla="*/ 319 h 400"/>
                <a:gd name="T50" fmla="*/ 18 w 461"/>
                <a:gd name="T51" fmla="*/ 337 h 400"/>
                <a:gd name="T52" fmla="*/ 9 w 461"/>
                <a:gd name="T53" fmla="*/ 372 h 400"/>
                <a:gd name="T54" fmla="*/ 44 w 461"/>
                <a:gd name="T55" fmla="*/ 381 h 400"/>
                <a:gd name="T56" fmla="*/ 221 w 461"/>
                <a:gd name="T57" fmla="*/ 363 h 400"/>
                <a:gd name="T58" fmla="*/ 328 w 461"/>
                <a:gd name="T59" fmla="*/ 399 h 400"/>
                <a:gd name="T60" fmla="*/ 443 w 461"/>
                <a:gd name="T61" fmla="*/ 346 h 400"/>
                <a:gd name="T62" fmla="*/ 451 w 461"/>
                <a:gd name="T63" fmla="*/ 310 h 400"/>
                <a:gd name="T64" fmla="*/ 416 w 461"/>
                <a:gd name="T65" fmla="*/ 30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1" h="400">
                  <a:moveTo>
                    <a:pt x="44" y="124"/>
                  </a:moveTo>
                  <a:lnTo>
                    <a:pt x="44" y="124"/>
                  </a:lnTo>
                  <a:cubicBezTo>
                    <a:pt x="88" y="89"/>
                    <a:pt x="124" y="62"/>
                    <a:pt x="221" y="106"/>
                  </a:cubicBezTo>
                  <a:cubicBezTo>
                    <a:pt x="266" y="133"/>
                    <a:pt x="301" y="142"/>
                    <a:pt x="328" y="142"/>
                  </a:cubicBezTo>
                  <a:cubicBezTo>
                    <a:pt x="381" y="142"/>
                    <a:pt x="416" y="115"/>
                    <a:pt x="443" y="89"/>
                  </a:cubicBezTo>
                  <a:cubicBezTo>
                    <a:pt x="451" y="80"/>
                    <a:pt x="460" y="62"/>
                    <a:pt x="451" y="53"/>
                  </a:cubicBezTo>
                  <a:cubicBezTo>
                    <a:pt x="443" y="44"/>
                    <a:pt x="425" y="44"/>
                    <a:pt x="416" y="53"/>
                  </a:cubicBezTo>
                  <a:cubicBezTo>
                    <a:pt x="372" y="89"/>
                    <a:pt x="337" y="115"/>
                    <a:pt x="239" y="62"/>
                  </a:cubicBezTo>
                  <a:cubicBezTo>
                    <a:pt x="124" y="0"/>
                    <a:pt x="62" y="44"/>
                    <a:pt x="18" y="89"/>
                  </a:cubicBezTo>
                  <a:cubicBezTo>
                    <a:pt x="9" y="97"/>
                    <a:pt x="0" y="115"/>
                    <a:pt x="9" y="124"/>
                  </a:cubicBezTo>
                  <a:cubicBezTo>
                    <a:pt x="18" y="133"/>
                    <a:pt x="35" y="133"/>
                    <a:pt x="44" y="124"/>
                  </a:cubicBezTo>
                  <a:close/>
                  <a:moveTo>
                    <a:pt x="416" y="178"/>
                  </a:moveTo>
                  <a:lnTo>
                    <a:pt x="416" y="178"/>
                  </a:lnTo>
                  <a:cubicBezTo>
                    <a:pt x="372" y="213"/>
                    <a:pt x="337" y="248"/>
                    <a:pt x="239" y="195"/>
                  </a:cubicBezTo>
                  <a:cubicBezTo>
                    <a:pt x="124" y="124"/>
                    <a:pt x="62" y="178"/>
                    <a:pt x="18" y="213"/>
                  </a:cubicBezTo>
                  <a:cubicBezTo>
                    <a:pt x="9" y="222"/>
                    <a:pt x="0" y="240"/>
                    <a:pt x="9" y="248"/>
                  </a:cubicBezTo>
                  <a:cubicBezTo>
                    <a:pt x="18" y="257"/>
                    <a:pt x="35" y="257"/>
                    <a:pt x="44" y="248"/>
                  </a:cubicBezTo>
                  <a:cubicBezTo>
                    <a:pt x="88" y="213"/>
                    <a:pt x="124" y="187"/>
                    <a:pt x="221" y="240"/>
                  </a:cubicBezTo>
                  <a:cubicBezTo>
                    <a:pt x="266" y="266"/>
                    <a:pt x="301" y="275"/>
                    <a:pt x="328" y="275"/>
                  </a:cubicBezTo>
                  <a:cubicBezTo>
                    <a:pt x="381" y="275"/>
                    <a:pt x="416" y="240"/>
                    <a:pt x="443" y="222"/>
                  </a:cubicBezTo>
                  <a:cubicBezTo>
                    <a:pt x="451" y="213"/>
                    <a:pt x="460" y="195"/>
                    <a:pt x="451" y="187"/>
                  </a:cubicBezTo>
                  <a:cubicBezTo>
                    <a:pt x="443" y="168"/>
                    <a:pt x="425" y="168"/>
                    <a:pt x="416" y="178"/>
                  </a:cubicBezTo>
                  <a:close/>
                  <a:moveTo>
                    <a:pt x="416" y="302"/>
                  </a:moveTo>
                  <a:lnTo>
                    <a:pt x="416" y="302"/>
                  </a:lnTo>
                  <a:cubicBezTo>
                    <a:pt x="372" y="346"/>
                    <a:pt x="337" y="372"/>
                    <a:pt x="239" y="319"/>
                  </a:cubicBezTo>
                  <a:cubicBezTo>
                    <a:pt x="124" y="248"/>
                    <a:pt x="62" y="302"/>
                    <a:pt x="18" y="337"/>
                  </a:cubicBezTo>
                  <a:cubicBezTo>
                    <a:pt x="9" y="346"/>
                    <a:pt x="0" y="363"/>
                    <a:pt x="9" y="372"/>
                  </a:cubicBezTo>
                  <a:cubicBezTo>
                    <a:pt x="18" y="390"/>
                    <a:pt x="35" y="390"/>
                    <a:pt x="44" y="381"/>
                  </a:cubicBezTo>
                  <a:cubicBezTo>
                    <a:pt x="88" y="337"/>
                    <a:pt x="124" y="310"/>
                    <a:pt x="221" y="363"/>
                  </a:cubicBezTo>
                  <a:cubicBezTo>
                    <a:pt x="266" y="390"/>
                    <a:pt x="301" y="399"/>
                    <a:pt x="328" y="399"/>
                  </a:cubicBezTo>
                  <a:cubicBezTo>
                    <a:pt x="381" y="399"/>
                    <a:pt x="416" y="372"/>
                    <a:pt x="443" y="346"/>
                  </a:cubicBezTo>
                  <a:cubicBezTo>
                    <a:pt x="451" y="337"/>
                    <a:pt x="460" y="319"/>
                    <a:pt x="451" y="310"/>
                  </a:cubicBezTo>
                  <a:cubicBezTo>
                    <a:pt x="443" y="302"/>
                    <a:pt x="425" y="293"/>
                    <a:pt x="416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sp>
        <p:nvSpPr>
          <p:cNvPr id="18" name="矩形 56">
            <a:extLst>
              <a:ext uri="{FF2B5EF4-FFF2-40B4-BE49-F238E27FC236}">
                <a16:creationId xmlns:a16="http://schemas.microsoft.com/office/drawing/2014/main" id="{A7E2659E-F5C0-E84A-926E-ACBC7FFEFA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8993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3D611539-4BE8-6843-A84D-DFE11170C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285" t="-529" r="-106" b="5983"/>
          <a:stretch/>
        </p:blipFill>
        <p:spPr>
          <a:xfrm>
            <a:off x="-34352" y="-47625"/>
            <a:ext cx="12226352" cy="6967733"/>
          </a:xfrm>
          <a:prstGeom prst="rect">
            <a:avLst/>
          </a:prstGeom>
        </p:spPr>
      </p:pic>
      <p:sp>
        <p:nvSpPr>
          <p:cNvPr id="15362" name="任意多边形 1"/>
          <p:cNvSpPr>
            <a:spLocks/>
          </p:cNvSpPr>
          <p:nvPr/>
        </p:nvSpPr>
        <p:spPr bwMode="auto">
          <a:xfrm>
            <a:off x="-26988" y="-38100"/>
            <a:ext cx="12241213" cy="6896100"/>
          </a:xfrm>
          <a:custGeom>
            <a:avLst/>
            <a:gdLst>
              <a:gd name="T0" fmla="*/ 0 w 4862867"/>
              <a:gd name="T1" fmla="*/ 0 h 6896142"/>
              <a:gd name="T2" fmla="*/ 4862867 w 4862867"/>
              <a:gd name="T3" fmla="*/ 13601 h 6896142"/>
              <a:gd name="T4" fmla="*/ 4862867 w 4862867"/>
              <a:gd name="T5" fmla="*/ 6896142 h 6896142"/>
              <a:gd name="T6" fmla="*/ 1058970 w 4862867"/>
              <a:gd name="T7" fmla="*/ 6896142 h 6896142"/>
              <a:gd name="T8" fmla="*/ 0 w 4862867"/>
              <a:gd name="T9" fmla="*/ 0 h 6896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862867" h="6896142">
                <a:moveTo>
                  <a:pt x="0" y="0"/>
                </a:moveTo>
                <a:lnTo>
                  <a:pt x="4862867" y="13601"/>
                </a:lnTo>
                <a:lnTo>
                  <a:pt x="4862867" y="6896142"/>
                </a:lnTo>
                <a:lnTo>
                  <a:pt x="1058970" y="6896142"/>
                </a:lnTo>
                <a:lnTo>
                  <a:pt x="0" y="0"/>
                </a:lnTo>
                <a:close/>
              </a:path>
            </a:pathLst>
          </a:custGeom>
          <a:solidFill>
            <a:srgbClr val="0A1E2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3" name="任意多边形 2"/>
          <p:cNvSpPr>
            <a:spLocks/>
          </p:cNvSpPr>
          <p:nvPr/>
        </p:nvSpPr>
        <p:spPr bwMode="auto">
          <a:xfrm>
            <a:off x="-152248" y="-150311"/>
            <a:ext cx="3074988" cy="7008312"/>
          </a:xfrm>
          <a:custGeom>
            <a:avLst/>
            <a:gdLst>
              <a:gd name="T0" fmla="*/ 1025400 w 1945179"/>
              <a:gd name="T1" fmla="*/ 0 h 6905486"/>
              <a:gd name="T2" fmla="*/ 1945179 w 1945179"/>
              <a:gd name="T3" fmla="*/ 6905486 h 6905486"/>
              <a:gd name="T4" fmla="*/ 1697057 w 1945179"/>
              <a:gd name="T5" fmla="*/ 6905486 h 6905486"/>
              <a:gd name="T6" fmla="*/ 0 w 1945179"/>
              <a:gd name="T7" fmla="*/ 33407 h 6905486"/>
              <a:gd name="T8" fmla="*/ 1025400 w 1945179"/>
              <a:gd name="T9" fmla="*/ 0 h 6905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45179" h="6905486">
                <a:moveTo>
                  <a:pt x="1025400" y="0"/>
                </a:moveTo>
                <a:lnTo>
                  <a:pt x="1945179" y="6905486"/>
                </a:lnTo>
                <a:lnTo>
                  <a:pt x="1697057" y="6905486"/>
                </a:lnTo>
                <a:lnTo>
                  <a:pt x="0" y="33407"/>
                </a:lnTo>
                <a:lnTo>
                  <a:pt x="1025400" y="0"/>
                </a:lnTo>
                <a:close/>
              </a:path>
            </a:pathLst>
          </a:custGeom>
          <a:solidFill>
            <a:srgbClr val="008080"/>
          </a:solidFill>
          <a:ln>
            <a:noFill/>
          </a:ln>
          <a:extLst/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70" name="文本框 12"/>
          <p:cNvSpPr txBox="1">
            <a:spLocks noChangeArrowheads="1"/>
          </p:cNvSpPr>
          <p:nvPr/>
        </p:nvSpPr>
        <p:spPr bwMode="auto">
          <a:xfrm>
            <a:off x="4572000" y="914400"/>
            <a:ext cx="2007281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Overview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1" name="文本框 13"/>
          <p:cNvSpPr txBox="1">
            <a:spLocks noChangeArrowheads="1"/>
          </p:cNvSpPr>
          <p:nvPr/>
        </p:nvSpPr>
        <p:spPr bwMode="auto">
          <a:xfrm>
            <a:off x="4572000" y="1828800"/>
            <a:ext cx="4033476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Data Preprocessing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2" name="文本框 14"/>
          <p:cNvSpPr txBox="1">
            <a:spLocks noChangeArrowheads="1"/>
          </p:cNvSpPr>
          <p:nvPr/>
        </p:nvSpPr>
        <p:spPr bwMode="auto">
          <a:xfrm>
            <a:off x="4572000" y="2743200"/>
            <a:ext cx="414568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Feature Engineering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3" name="文本框 15"/>
          <p:cNvSpPr txBox="1">
            <a:spLocks noChangeArrowheads="1"/>
          </p:cNvSpPr>
          <p:nvPr/>
        </p:nvSpPr>
        <p:spPr bwMode="auto">
          <a:xfrm>
            <a:off x="4572000" y="3657600"/>
            <a:ext cx="234872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Algorithms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5378" name="文本框 20"/>
          <p:cNvSpPr txBox="1">
            <a:spLocks noChangeArrowheads="1"/>
          </p:cNvSpPr>
          <p:nvPr/>
        </p:nvSpPr>
        <p:spPr bwMode="auto">
          <a:xfrm>
            <a:off x="8093075" y="5583238"/>
            <a:ext cx="4121150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6600" b="1" dirty="0">
                <a:solidFill>
                  <a:srgbClr val="008080"/>
                </a:solidFill>
                <a:latin typeface="Arial" panose="020B0604020202020204" pitchFamily="34" charset="0"/>
                <a:ea typeface="张海山锐谐体" panose="02000000000000000000" pitchFamily="2" charset="-122"/>
                <a:cs typeface="Arial" panose="020B0604020202020204" pitchFamily="34" charset="0"/>
              </a:rPr>
              <a:t>Contents</a:t>
            </a:r>
            <a:endParaRPr lang="zh-CN" altLang="en-US" sz="6600" b="1" dirty="0">
              <a:solidFill>
                <a:srgbClr val="008080"/>
              </a:solidFill>
              <a:latin typeface="Arial" panose="020B0604020202020204" pitchFamily="34" charset="0"/>
              <a:ea typeface="张海山锐谐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0" name="文本框 15">
            <a:extLst>
              <a:ext uri="{FF2B5EF4-FFF2-40B4-BE49-F238E27FC236}">
                <a16:creationId xmlns:a16="http://schemas.microsoft.com/office/drawing/2014/main" id="{A4C4ABEA-EDAA-414B-A1BB-0B45C8237C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572000"/>
            <a:ext cx="1661032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Results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712909-0C10-BC4B-982F-84E3DB86299B}"/>
              </a:ext>
            </a:extLst>
          </p:cNvPr>
          <p:cNvGrpSpPr/>
          <p:nvPr/>
        </p:nvGrpSpPr>
        <p:grpSpPr>
          <a:xfrm>
            <a:off x="3200400" y="3657600"/>
            <a:ext cx="530225" cy="530868"/>
            <a:chOff x="3209459" y="3902646"/>
            <a:chExt cx="530225" cy="530868"/>
          </a:xfrm>
        </p:grpSpPr>
        <p:sp>
          <p:nvSpPr>
            <p:cNvPr id="15366" name="椭圆 5"/>
            <p:cNvSpPr>
              <a:spLocks noChangeArrowheads="1"/>
            </p:cNvSpPr>
            <p:nvPr/>
          </p:nvSpPr>
          <p:spPr bwMode="auto">
            <a:xfrm>
              <a:off x="3209459" y="390264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4" name="Freeform 354">
              <a:extLst>
                <a:ext uri="{FF2B5EF4-FFF2-40B4-BE49-F238E27FC236}">
                  <a16:creationId xmlns:a16="http://schemas.microsoft.com/office/drawing/2014/main" id="{AFE84332-08D0-F445-A7DA-10A53D372AB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1851" y="3983310"/>
              <a:ext cx="325437" cy="344488"/>
            </a:xfrm>
            <a:custGeom>
              <a:avLst/>
              <a:gdLst>
                <a:gd name="T0" fmla="*/ 236 w 274"/>
                <a:gd name="T1" fmla="*/ 120 h 288"/>
                <a:gd name="T2" fmla="*/ 274 w 274"/>
                <a:gd name="T3" fmla="*/ 93 h 288"/>
                <a:gd name="T4" fmla="*/ 250 w 274"/>
                <a:gd name="T5" fmla="*/ 51 h 288"/>
                <a:gd name="T6" fmla="*/ 206 w 274"/>
                <a:gd name="T7" fmla="*/ 70 h 288"/>
                <a:gd name="T8" fmla="*/ 166 w 274"/>
                <a:gd name="T9" fmla="*/ 47 h 288"/>
                <a:gd name="T10" fmla="*/ 161 w 274"/>
                <a:gd name="T11" fmla="*/ 0 h 288"/>
                <a:gd name="T12" fmla="*/ 113 w 274"/>
                <a:gd name="T13" fmla="*/ 0 h 288"/>
                <a:gd name="T14" fmla="*/ 108 w 274"/>
                <a:gd name="T15" fmla="*/ 47 h 288"/>
                <a:gd name="T16" fmla="*/ 67 w 274"/>
                <a:gd name="T17" fmla="*/ 70 h 288"/>
                <a:gd name="T18" fmla="*/ 24 w 274"/>
                <a:gd name="T19" fmla="*/ 51 h 288"/>
                <a:gd name="T20" fmla="*/ 0 w 274"/>
                <a:gd name="T21" fmla="*/ 93 h 288"/>
                <a:gd name="T22" fmla="*/ 38 w 274"/>
                <a:gd name="T23" fmla="*/ 120 h 288"/>
                <a:gd name="T24" fmla="*/ 38 w 274"/>
                <a:gd name="T25" fmla="*/ 168 h 288"/>
                <a:gd name="T26" fmla="*/ 0 w 274"/>
                <a:gd name="T27" fmla="*/ 195 h 288"/>
                <a:gd name="T28" fmla="*/ 24 w 274"/>
                <a:gd name="T29" fmla="*/ 237 h 288"/>
                <a:gd name="T30" fmla="*/ 68 w 274"/>
                <a:gd name="T31" fmla="*/ 218 h 288"/>
                <a:gd name="T32" fmla="*/ 108 w 274"/>
                <a:gd name="T33" fmla="*/ 241 h 288"/>
                <a:gd name="T34" fmla="*/ 113 w 274"/>
                <a:gd name="T35" fmla="*/ 288 h 288"/>
                <a:gd name="T36" fmla="*/ 161 w 274"/>
                <a:gd name="T37" fmla="*/ 288 h 288"/>
                <a:gd name="T38" fmla="*/ 166 w 274"/>
                <a:gd name="T39" fmla="*/ 241 h 288"/>
                <a:gd name="T40" fmla="*/ 206 w 274"/>
                <a:gd name="T41" fmla="*/ 218 h 288"/>
                <a:gd name="T42" fmla="*/ 250 w 274"/>
                <a:gd name="T43" fmla="*/ 237 h 288"/>
                <a:gd name="T44" fmla="*/ 274 w 274"/>
                <a:gd name="T45" fmla="*/ 195 h 288"/>
                <a:gd name="T46" fmla="*/ 236 w 274"/>
                <a:gd name="T47" fmla="*/ 168 h 288"/>
                <a:gd name="T48" fmla="*/ 236 w 274"/>
                <a:gd name="T49" fmla="*/ 120 h 288"/>
                <a:gd name="T50" fmla="*/ 158 w 274"/>
                <a:gd name="T51" fmla="*/ 180 h 288"/>
                <a:gd name="T52" fmla="*/ 116 w 274"/>
                <a:gd name="T53" fmla="*/ 180 h 288"/>
                <a:gd name="T54" fmla="*/ 96 w 274"/>
                <a:gd name="T55" fmla="*/ 144 h 288"/>
                <a:gd name="T56" fmla="*/ 116 w 274"/>
                <a:gd name="T57" fmla="*/ 108 h 288"/>
                <a:gd name="T58" fmla="*/ 158 w 274"/>
                <a:gd name="T59" fmla="*/ 108 h 288"/>
                <a:gd name="T60" fmla="*/ 179 w 274"/>
                <a:gd name="T61" fmla="*/ 144 h 288"/>
                <a:gd name="T62" fmla="*/ 158 w 274"/>
                <a:gd name="T63" fmla="*/ 18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4" h="288">
                  <a:moveTo>
                    <a:pt x="236" y="120"/>
                  </a:moveTo>
                  <a:cubicBezTo>
                    <a:pt x="274" y="93"/>
                    <a:pt x="274" y="93"/>
                    <a:pt x="274" y="93"/>
                  </a:cubicBezTo>
                  <a:cubicBezTo>
                    <a:pt x="250" y="51"/>
                    <a:pt x="250" y="51"/>
                    <a:pt x="250" y="51"/>
                  </a:cubicBezTo>
                  <a:cubicBezTo>
                    <a:pt x="206" y="70"/>
                    <a:pt x="206" y="70"/>
                    <a:pt x="206" y="70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08" y="47"/>
                    <a:pt x="108" y="47"/>
                    <a:pt x="108" y="47"/>
                  </a:cubicBezTo>
                  <a:cubicBezTo>
                    <a:pt x="67" y="70"/>
                    <a:pt x="67" y="70"/>
                    <a:pt x="67" y="70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38" y="120"/>
                    <a:pt x="38" y="120"/>
                    <a:pt x="38" y="120"/>
                  </a:cubicBezTo>
                  <a:cubicBezTo>
                    <a:pt x="38" y="168"/>
                    <a:pt x="38" y="168"/>
                    <a:pt x="38" y="168"/>
                  </a:cubicBezTo>
                  <a:cubicBezTo>
                    <a:pt x="18" y="182"/>
                    <a:pt x="0" y="195"/>
                    <a:pt x="0" y="195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68" y="218"/>
                    <a:pt x="68" y="218"/>
                    <a:pt x="68" y="218"/>
                  </a:cubicBezTo>
                  <a:cubicBezTo>
                    <a:pt x="108" y="241"/>
                    <a:pt x="108" y="241"/>
                    <a:pt x="108" y="241"/>
                  </a:cubicBezTo>
                  <a:cubicBezTo>
                    <a:pt x="113" y="288"/>
                    <a:pt x="113" y="288"/>
                    <a:pt x="113" y="288"/>
                  </a:cubicBezTo>
                  <a:cubicBezTo>
                    <a:pt x="161" y="288"/>
                    <a:pt x="161" y="288"/>
                    <a:pt x="161" y="288"/>
                  </a:cubicBezTo>
                  <a:cubicBezTo>
                    <a:pt x="161" y="288"/>
                    <a:pt x="163" y="266"/>
                    <a:pt x="166" y="241"/>
                  </a:cubicBezTo>
                  <a:cubicBezTo>
                    <a:pt x="206" y="218"/>
                    <a:pt x="206" y="218"/>
                    <a:pt x="206" y="218"/>
                  </a:cubicBezTo>
                  <a:cubicBezTo>
                    <a:pt x="250" y="237"/>
                    <a:pt x="250" y="237"/>
                    <a:pt x="250" y="237"/>
                  </a:cubicBezTo>
                  <a:cubicBezTo>
                    <a:pt x="274" y="195"/>
                    <a:pt x="274" y="195"/>
                    <a:pt x="274" y="195"/>
                  </a:cubicBezTo>
                  <a:cubicBezTo>
                    <a:pt x="274" y="195"/>
                    <a:pt x="256" y="182"/>
                    <a:pt x="236" y="168"/>
                  </a:cubicBezTo>
                  <a:lnTo>
                    <a:pt x="236" y="120"/>
                  </a:lnTo>
                  <a:close/>
                  <a:moveTo>
                    <a:pt x="158" y="180"/>
                  </a:moveTo>
                  <a:cubicBezTo>
                    <a:pt x="116" y="180"/>
                    <a:pt x="116" y="180"/>
                    <a:pt x="116" y="180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116" y="108"/>
                    <a:pt x="116" y="108"/>
                    <a:pt x="116" y="108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79" y="144"/>
                    <a:pt x="179" y="144"/>
                    <a:pt x="179" y="144"/>
                  </a:cubicBezTo>
                  <a:lnTo>
                    <a:pt x="158" y="18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C2437D5-9F47-264C-B635-B3EA7F2AF736}"/>
              </a:ext>
            </a:extLst>
          </p:cNvPr>
          <p:cNvGrpSpPr/>
          <p:nvPr/>
        </p:nvGrpSpPr>
        <p:grpSpPr>
          <a:xfrm>
            <a:off x="3200400" y="914400"/>
            <a:ext cx="530225" cy="530868"/>
            <a:chOff x="3168649" y="910076"/>
            <a:chExt cx="530225" cy="530868"/>
          </a:xfrm>
        </p:grpSpPr>
        <p:sp>
          <p:nvSpPr>
            <p:cNvPr id="15367" name="椭圆 6"/>
            <p:cNvSpPr>
              <a:spLocks noChangeArrowheads="1"/>
            </p:cNvSpPr>
            <p:nvPr/>
          </p:nvSpPr>
          <p:spPr bwMode="auto">
            <a:xfrm>
              <a:off x="3168649" y="910076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25" name="组合 13">
              <a:extLst>
                <a:ext uri="{FF2B5EF4-FFF2-40B4-BE49-F238E27FC236}">
                  <a16:creationId xmlns:a16="http://schemas.microsoft.com/office/drawing/2014/main" id="{3B7514C1-A5E4-F046-BB63-D409A707078E}"/>
                </a:ext>
              </a:extLst>
            </p:cNvPr>
            <p:cNvPicPr>
              <a:picLocks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56643" y="1009016"/>
              <a:ext cx="329184" cy="329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07DDF64-7C6D-0A46-BD99-F463D06C8820}"/>
              </a:ext>
            </a:extLst>
          </p:cNvPr>
          <p:cNvGrpSpPr/>
          <p:nvPr/>
        </p:nvGrpSpPr>
        <p:grpSpPr>
          <a:xfrm>
            <a:off x="3200400" y="1828800"/>
            <a:ext cx="530225" cy="530868"/>
            <a:chOff x="3209459" y="1801611"/>
            <a:chExt cx="530225" cy="530868"/>
          </a:xfrm>
        </p:grpSpPr>
        <p:sp>
          <p:nvSpPr>
            <p:cNvPr id="15368" name="椭圆 7"/>
            <p:cNvSpPr>
              <a:spLocks noChangeArrowheads="1"/>
            </p:cNvSpPr>
            <p:nvPr/>
          </p:nvSpPr>
          <p:spPr bwMode="auto">
            <a:xfrm>
              <a:off x="3209459" y="180161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6" name="Freeform 160">
              <a:extLst>
                <a:ext uri="{FF2B5EF4-FFF2-40B4-BE49-F238E27FC236}">
                  <a16:creationId xmlns:a16="http://schemas.microsoft.com/office/drawing/2014/main" id="{8632D1E1-D82C-604D-899F-A35F949338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1851" y="1889927"/>
              <a:ext cx="329184" cy="329184"/>
            </a:xfrm>
            <a:custGeom>
              <a:avLst/>
              <a:gdLst>
                <a:gd name="T0" fmla="*/ 44 w 461"/>
                <a:gd name="T1" fmla="*/ 124 h 400"/>
                <a:gd name="T2" fmla="*/ 44 w 461"/>
                <a:gd name="T3" fmla="*/ 124 h 400"/>
                <a:gd name="T4" fmla="*/ 221 w 461"/>
                <a:gd name="T5" fmla="*/ 106 h 400"/>
                <a:gd name="T6" fmla="*/ 328 w 461"/>
                <a:gd name="T7" fmla="*/ 142 h 400"/>
                <a:gd name="T8" fmla="*/ 443 w 461"/>
                <a:gd name="T9" fmla="*/ 89 h 400"/>
                <a:gd name="T10" fmla="*/ 451 w 461"/>
                <a:gd name="T11" fmla="*/ 53 h 400"/>
                <a:gd name="T12" fmla="*/ 416 w 461"/>
                <a:gd name="T13" fmla="*/ 53 h 400"/>
                <a:gd name="T14" fmla="*/ 239 w 461"/>
                <a:gd name="T15" fmla="*/ 62 h 400"/>
                <a:gd name="T16" fmla="*/ 18 w 461"/>
                <a:gd name="T17" fmla="*/ 89 h 400"/>
                <a:gd name="T18" fmla="*/ 9 w 461"/>
                <a:gd name="T19" fmla="*/ 124 h 400"/>
                <a:gd name="T20" fmla="*/ 44 w 461"/>
                <a:gd name="T21" fmla="*/ 124 h 400"/>
                <a:gd name="T22" fmla="*/ 416 w 461"/>
                <a:gd name="T23" fmla="*/ 178 h 400"/>
                <a:gd name="T24" fmla="*/ 416 w 461"/>
                <a:gd name="T25" fmla="*/ 178 h 400"/>
                <a:gd name="T26" fmla="*/ 239 w 461"/>
                <a:gd name="T27" fmla="*/ 195 h 400"/>
                <a:gd name="T28" fmla="*/ 18 w 461"/>
                <a:gd name="T29" fmla="*/ 213 h 400"/>
                <a:gd name="T30" fmla="*/ 9 w 461"/>
                <a:gd name="T31" fmla="*/ 248 h 400"/>
                <a:gd name="T32" fmla="*/ 44 w 461"/>
                <a:gd name="T33" fmla="*/ 248 h 400"/>
                <a:gd name="T34" fmla="*/ 221 w 461"/>
                <a:gd name="T35" fmla="*/ 240 h 400"/>
                <a:gd name="T36" fmla="*/ 328 w 461"/>
                <a:gd name="T37" fmla="*/ 275 h 400"/>
                <a:gd name="T38" fmla="*/ 443 w 461"/>
                <a:gd name="T39" fmla="*/ 222 h 400"/>
                <a:gd name="T40" fmla="*/ 451 w 461"/>
                <a:gd name="T41" fmla="*/ 187 h 400"/>
                <a:gd name="T42" fmla="*/ 416 w 461"/>
                <a:gd name="T43" fmla="*/ 178 h 400"/>
                <a:gd name="T44" fmla="*/ 416 w 461"/>
                <a:gd name="T45" fmla="*/ 302 h 400"/>
                <a:gd name="T46" fmla="*/ 416 w 461"/>
                <a:gd name="T47" fmla="*/ 302 h 400"/>
                <a:gd name="T48" fmla="*/ 239 w 461"/>
                <a:gd name="T49" fmla="*/ 319 h 400"/>
                <a:gd name="T50" fmla="*/ 18 w 461"/>
                <a:gd name="T51" fmla="*/ 337 h 400"/>
                <a:gd name="T52" fmla="*/ 9 w 461"/>
                <a:gd name="T53" fmla="*/ 372 h 400"/>
                <a:gd name="T54" fmla="*/ 44 w 461"/>
                <a:gd name="T55" fmla="*/ 381 h 400"/>
                <a:gd name="T56" fmla="*/ 221 w 461"/>
                <a:gd name="T57" fmla="*/ 363 h 400"/>
                <a:gd name="T58" fmla="*/ 328 w 461"/>
                <a:gd name="T59" fmla="*/ 399 h 400"/>
                <a:gd name="T60" fmla="*/ 443 w 461"/>
                <a:gd name="T61" fmla="*/ 346 h 400"/>
                <a:gd name="T62" fmla="*/ 451 w 461"/>
                <a:gd name="T63" fmla="*/ 310 h 400"/>
                <a:gd name="T64" fmla="*/ 416 w 461"/>
                <a:gd name="T65" fmla="*/ 302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61" h="400">
                  <a:moveTo>
                    <a:pt x="44" y="124"/>
                  </a:moveTo>
                  <a:lnTo>
                    <a:pt x="44" y="124"/>
                  </a:lnTo>
                  <a:cubicBezTo>
                    <a:pt x="88" y="89"/>
                    <a:pt x="124" y="62"/>
                    <a:pt x="221" y="106"/>
                  </a:cubicBezTo>
                  <a:cubicBezTo>
                    <a:pt x="266" y="133"/>
                    <a:pt x="301" y="142"/>
                    <a:pt x="328" y="142"/>
                  </a:cubicBezTo>
                  <a:cubicBezTo>
                    <a:pt x="381" y="142"/>
                    <a:pt x="416" y="115"/>
                    <a:pt x="443" y="89"/>
                  </a:cubicBezTo>
                  <a:cubicBezTo>
                    <a:pt x="451" y="80"/>
                    <a:pt x="460" y="62"/>
                    <a:pt x="451" y="53"/>
                  </a:cubicBezTo>
                  <a:cubicBezTo>
                    <a:pt x="443" y="44"/>
                    <a:pt x="425" y="44"/>
                    <a:pt x="416" y="53"/>
                  </a:cubicBezTo>
                  <a:cubicBezTo>
                    <a:pt x="372" y="89"/>
                    <a:pt x="337" y="115"/>
                    <a:pt x="239" y="62"/>
                  </a:cubicBezTo>
                  <a:cubicBezTo>
                    <a:pt x="124" y="0"/>
                    <a:pt x="62" y="44"/>
                    <a:pt x="18" y="89"/>
                  </a:cubicBezTo>
                  <a:cubicBezTo>
                    <a:pt x="9" y="97"/>
                    <a:pt x="0" y="115"/>
                    <a:pt x="9" y="124"/>
                  </a:cubicBezTo>
                  <a:cubicBezTo>
                    <a:pt x="18" y="133"/>
                    <a:pt x="35" y="133"/>
                    <a:pt x="44" y="124"/>
                  </a:cubicBezTo>
                  <a:close/>
                  <a:moveTo>
                    <a:pt x="416" y="178"/>
                  </a:moveTo>
                  <a:lnTo>
                    <a:pt x="416" y="178"/>
                  </a:lnTo>
                  <a:cubicBezTo>
                    <a:pt x="372" y="213"/>
                    <a:pt x="337" y="248"/>
                    <a:pt x="239" y="195"/>
                  </a:cubicBezTo>
                  <a:cubicBezTo>
                    <a:pt x="124" y="124"/>
                    <a:pt x="62" y="178"/>
                    <a:pt x="18" y="213"/>
                  </a:cubicBezTo>
                  <a:cubicBezTo>
                    <a:pt x="9" y="222"/>
                    <a:pt x="0" y="240"/>
                    <a:pt x="9" y="248"/>
                  </a:cubicBezTo>
                  <a:cubicBezTo>
                    <a:pt x="18" y="257"/>
                    <a:pt x="35" y="257"/>
                    <a:pt x="44" y="248"/>
                  </a:cubicBezTo>
                  <a:cubicBezTo>
                    <a:pt x="88" y="213"/>
                    <a:pt x="124" y="187"/>
                    <a:pt x="221" y="240"/>
                  </a:cubicBezTo>
                  <a:cubicBezTo>
                    <a:pt x="266" y="266"/>
                    <a:pt x="301" y="275"/>
                    <a:pt x="328" y="275"/>
                  </a:cubicBezTo>
                  <a:cubicBezTo>
                    <a:pt x="381" y="275"/>
                    <a:pt x="416" y="240"/>
                    <a:pt x="443" y="222"/>
                  </a:cubicBezTo>
                  <a:cubicBezTo>
                    <a:pt x="451" y="213"/>
                    <a:pt x="460" y="195"/>
                    <a:pt x="451" y="187"/>
                  </a:cubicBezTo>
                  <a:cubicBezTo>
                    <a:pt x="443" y="168"/>
                    <a:pt x="425" y="168"/>
                    <a:pt x="416" y="178"/>
                  </a:cubicBezTo>
                  <a:close/>
                  <a:moveTo>
                    <a:pt x="416" y="302"/>
                  </a:moveTo>
                  <a:lnTo>
                    <a:pt x="416" y="302"/>
                  </a:lnTo>
                  <a:cubicBezTo>
                    <a:pt x="372" y="346"/>
                    <a:pt x="337" y="372"/>
                    <a:pt x="239" y="319"/>
                  </a:cubicBezTo>
                  <a:cubicBezTo>
                    <a:pt x="124" y="248"/>
                    <a:pt x="62" y="302"/>
                    <a:pt x="18" y="337"/>
                  </a:cubicBezTo>
                  <a:cubicBezTo>
                    <a:pt x="9" y="346"/>
                    <a:pt x="0" y="363"/>
                    <a:pt x="9" y="372"/>
                  </a:cubicBezTo>
                  <a:cubicBezTo>
                    <a:pt x="18" y="390"/>
                    <a:pt x="35" y="390"/>
                    <a:pt x="44" y="381"/>
                  </a:cubicBezTo>
                  <a:cubicBezTo>
                    <a:pt x="88" y="337"/>
                    <a:pt x="124" y="310"/>
                    <a:pt x="221" y="363"/>
                  </a:cubicBezTo>
                  <a:cubicBezTo>
                    <a:pt x="266" y="390"/>
                    <a:pt x="301" y="399"/>
                    <a:pt x="328" y="399"/>
                  </a:cubicBezTo>
                  <a:cubicBezTo>
                    <a:pt x="381" y="399"/>
                    <a:pt x="416" y="372"/>
                    <a:pt x="443" y="346"/>
                  </a:cubicBezTo>
                  <a:cubicBezTo>
                    <a:pt x="451" y="337"/>
                    <a:pt x="460" y="319"/>
                    <a:pt x="451" y="310"/>
                  </a:cubicBezTo>
                  <a:cubicBezTo>
                    <a:pt x="443" y="302"/>
                    <a:pt x="425" y="293"/>
                    <a:pt x="416" y="30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wrap="none" anchor="ctr"/>
            <a:lstStyle/>
            <a:p>
              <a:endParaRPr lang="zh-CN" alt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99E67A6-AE3D-EB44-9705-68156A067707}"/>
              </a:ext>
            </a:extLst>
          </p:cNvPr>
          <p:cNvGrpSpPr/>
          <p:nvPr/>
        </p:nvGrpSpPr>
        <p:grpSpPr>
          <a:xfrm>
            <a:off x="3200400" y="4572000"/>
            <a:ext cx="530225" cy="530868"/>
            <a:chOff x="3209458" y="4855199"/>
            <a:chExt cx="530225" cy="530868"/>
          </a:xfrm>
        </p:grpSpPr>
        <p:sp>
          <p:nvSpPr>
            <p:cNvPr id="23" name="椭圆 5">
              <a:extLst>
                <a:ext uri="{FF2B5EF4-FFF2-40B4-BE49-F238E27FC236}">
                  <a16:creationId xmlns:a16="http://schemas.microsoft.com/office/drawing/2014/main" id="{7E1CE507-98C2-C54D-8BBE-1E3C56F723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09458" y="4855199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8" name="Freeform 94">
              <a:extLst>
                <a:ext uri="{FF2B5EF4-FFF2-40B4-BE49-F238E27FC236}">
                  <a16:creationId xmlns:a16="http://schemas.microsoft.com/office/drawing/2014/main" id="{0C76E921-17BE-7844-B37D-4E3C5A6F3FD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6960" y="4933448"/>
              <a:ext cx="329184" cy="329184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55F6FF5-BB84-F142-9E4A-260C118D74DA}"/>
              </a:ext>
            </a:extLst>
          </p:cNvPr>
          <p:cNvGrpSpPr/>
          <p:nvPr/>
        </p:nvGrpSpPr>
        <p:grpSpPr>
          <a:xfrm>
            <a:off x="3200400" y="2743200"/>
            <a:ext cx="530225" cy="530868"/>
            <a:chOff x="3209459" y="2779061"/>
            <a:chExt cx="530225" cy="530868"/>
          </a:xfrm>
        </p:grpSpPr>
        <p:sp>
          <p:nvSpPr>
            <p:cNvPr id="15369" name="椭圆 8"/>
            <p:cNvSpPr>
              <a:spLocks noChangeArrowheads="1"/>
            </p:cNvSpPr>
            <p:nvPr/>
          </p:nvSpPr>
          <p:spPr bwMode="auto">
            <a:xfrm>
              <a:off x="3209459" y="2779061"/>
              <a:ext cx="530225" cy="530868"/>
            </a:xfrm>
            <a:prstGeom prst="ellipse">
              <a:avLst/>
            </a:prstGeom>
            <a:solidFill>
              <a:srgbClr val="0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9" name="Freeform 202">
              <a:extLst>
                <a:ext uri="{FF2B5EF4-FFF2-40B4-BE49-F238E27FC236}">
                  <a16:creationId xmlns:a16="http://schemas.microsoft.com/office/drawing/2014/main" id="{736896E0-9F4C-A94B-B904-471E0D42AB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18026" y="2880489"/>
              <a:ext cx="329184" cy="329184"/>
            </a:xfrm>
            <a:custGeom>
              <a:avLst/>
              <a:gdLst>
                <a:gd name="T0" fmla="*/ 80 w 198"/>
                <a:gd name="T1" fmla="*/ 39 h 190"/>
                <a:gd name="T2" fmla="*/ 32 w 198"/>
                <a:gd name="T3" fmla="*/ 39 h 190"/>
                <a:gd name="T4" fmla="*/ 24 w 198"/>
                <a:gd name="T5" fmla="*/ 52 h 190"/>
                <a:gd name="T6" fmla="*/ 32 w 198"/>
                <a:gd name="T7" fmla="*/ 65 h 190"/>
                <a:gd name="T8" fmla="*/ 80 w 198"/>
                <a:gd name="T9" fmla="*/ 65 h 190"/>
                <a:gd name="T10" fmla="*/ 80 w 198"/>
                <a:gd name="T11" fmla="*/ 39 h 190"/>
                <a:gd name="T12" fmla="*/ 80 w 198"/>
                <a:gd name="T13" fmla="*/ 39 h 190"/>
                <a:gd name="T14" fmla="*/ 114 w 198"/>
                <a:gd name="T15" fmla="*/ 65 h 190"/>
                <a:gd name="T16" fmla="*/ 170 w 198"/>
                <a:gd name="T17" fmla="*/ 65 h 190"/>
                <a:gd name="T18" fmla="*/ 177 w 198"/>
                <a:gd name="T19" fmla="*/ 65 h 190"/>
                <a:gd name="T20" fmla="*/ 179 w 198"/>
                <a:gd name="T21" fmla="*/ 69 h 190"/>
                <a:gd name="T22" fmla="*/ 194 w 198"/>
                <a:gd name="T23" fmla="*/ 93 h 190"/>
                <a:gd name="T24" fmla="*/ 198 w 198"/>
                <a:gd name="T25" fmla="*/ 99 h 190"/>
                <a:gd name="T26" fmla="*/ 194 w 198"/>
                <a:gd name="T27" fmla="*/ 103 h 190"/>
                <a:gd name="T28" fmla="*/ 179 w 198"/>
                <a:gd name="T29" fmla="*/ 127 h 190"/>
                <a:gd name="T30" fmla="*/ 177 w 198"/>
                <a:gd name="T31" fmla="*/ 134 h 190"/>
                <a:gd name="T32" fmla="*/ 170 w 198"/>
                <a:gd name="T33" fmla="*/ 134 h 190"/>
                <a:gd name="T34" fmla="*/ 114 w 198"/>
                <a:gd name="T35" fmla="*/ 134 h 190"/>
                <a:gd name="T36" fmla="*/ 114 w 198"/>
                <a:gd name="T37" fmla="*/ 164 h 190"/>
                <a:gd name="T38" fmla="*/ 164 w 198"/>
                <a:gd name="T39" fmla="*/ 164 h 190"/>
                <a:gd name="T40" fmla="*/ 164 w 198"/>
                <a:gd name="T41" fmla="*/ 190 h 190"/>
                <a:gd name="T42" fmla="*/ 37 w 198"/>
                <a:gd name="T43" fmla="*/ 190 h 190"/>
                <a:gd name="T44" fmla="*/ 37 w 198"/>
                <a:gd name="T45" fmla="*/ 164 h 190"/>
                <a:gd name="T46" fmla="*/ 82 w 198"/>
                <a:gd name="T47" fmla="*/ 164 h 190"/>
                <a:gd name="T48" fmla="*/ 82 w 198"/>
                <a:gd name="T49" fmla="*/ 86 h 190"/>
                <a:gd name="T50" fmla="*/ 26 w 198"/>
                <a:gd name="T51" fmla="*/ 86 h 190"/>
                <a:gd name="T52" fmla="*/ 19 w 198"/>
                <a:gd name="T53" fmla="*/ 86 h 190"/>
                <a:gd name="T54" fmla="*/ 17 w 198"/>
                <a:gd name="T55" fmla="*/ 80 h 190"/>
                <a:gd name="T56" fmla="*/ 2 w 198"/>
                <a:gd name="T57" fmla="*/ 56 h 190"/>
                <a:gd name="T58" fmla="*/ 0 w 198"/>
                <a:gd name="T59" fmla="*/ 52 h 190"/>
                <a:gd name="T60" fmla="*/ 2 w 198"/>
                <a:gd name="T61" fmla="*/ 45 h 190"/>
                <a:gd name="T62" fmla="*/ 17 w 198"/>
                <a:gd name="T63" fmla="*/ 21 h 190"/>
                <a:gd name="T64" fmla="*/ 19 w 198"/>
                <a:gd name="T65" fmla="*/ 17 h 190"/>
                <a:gd name="T66" fmla="*/ 26 w 198"/>
                <a:gd name="T67" fmla="*/ 17 h 190"/>
                <a:gd name="T68" fmla="*/ 82 w 198"/>
                <a:gd name="T69" fmla="*/ 17 h 190"/>
                <a:gd name="T70" fmla="*/ 82 w 198"/>
                <a:gd name="T71" fmla="*/ 13 h 190"/>
                <a:gd name="T72" fmla="*/ 99 w 198"/>
                <a:gd name="T73" fmla="*/ 0 h 190"/>
                <a:gd name="T74" fmla="*/ 114 w 198"/>
                <a:gd name="T75" fmla="*/ 13 h 190"/>
                <a:gd name="T76" fmla="*/ 114 w 198"/>
                <a:gd name="T77" fmla="*/ 65 h 190"/>
                <a:gd name="T78" fmla="*/ 114 w 198"/>
                <a:gd name="T79" fmla="*/ 65 h 190"/>
                <a:gd name="T80" fmla="*/ 166 w 198"/>
                <a:gd name="T81" fmla="*/ 84 h 190"/>
                <a:gd name="T82" fmla="*/ 116 w 198"/>
                <a:gd name="T83" fmla="*/ 84 h 190"/>
                <a:gd name="T84" fmla="*/ 116 w 198"/>
                <a:gd name="T85" fmla="*/ 112 h 190"/>
                <a:gd name="T86" fmla="*/ 166 w 198"/>
                <a:gd name="T87" fmla="*/ 112 h 190"/>
                <a:gd name="T88" fmla="*/ 175 w 198"/>
                <a:gd name="T89" fmla="*/ 99 h 190"/>
                <a:gd name="T90" fmla="*/ 166 w 198"/>
                <a:gd name="T91" fmla="*/ 84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8" h="190">
                  <a:moveTo>
                    <a:pt x="80" y="39"/>
                  </a:moveTo>
                  <a:lnTo>
                    <a:pt x="32" y="39"/>
                  </a:lnTo>
                  <a:lnTo>
                    <a:pt x="24" y="52"/>
                  </a:lnTo>
                  <a:lnTo>
                    <a:pt x="32" y="65"/>
                  </a:lnTo>
                  <a:lnTo>
                    <a:pt x="80" y="65"/>
                  </a:lnTo>
                  <a:lnTo>
                    <a:pt x="80" y="39"/>
                  </a:lnTo>
                  <a:close/>
                  <a:moveTo>
                    <a:pt x="114" y="65"/>
                  </a:moveTo>
                  <a:lnTo>
                    <a:pt x="170" y="65"/>
                  </a:lnTo>
                  <a:lnTo>
                    <a:pt x="177" y="65"/>
                  </a:lnTo>
                  <a:lnTo>
                    <a:pt x="179" y="69"/>
                  </a:lnTo>
                  <a:lnTo>
                    <a:pt x="194" y="93"/>
                  </a:lnTo>
                  <a:lnTo>
                    <a:pt x="198" y="99"/>
                  </a:lnTo>
                  <a:lnTo>
                    <a:pt x="194" y="103"/>
                  </a:lnTo>
                  <a:lnTo>
                    <a:pt x="179" y="127"/>
                  </a:lnTo>
                  <a:lnTo>
                    <a:pt x="177" y="134"/>
                  </a:lnTo>
                  <a:lnTo>
                    <a:pt x="170" y="134"/>
                  </a:lnTo>
                  <a:lnTo>
                    <a:pt x="114" y="134"/>
                  </a:lnTo>
                  <a:lnTo>
                    <a:pt x="114" y="164"/>
                  </a:lnTo>
                  <a:lnTo>
                    <a:pt x="164" y="164"/>
                  </a:lnTo>
                  <a:lnTo>
                    <a:pt x="164" y="190"/>
                  </a:lnTo>
                  <a:lnTo>
                    <a:pt x="37" y="190"/>
                  </a:lnTo>
                  <a:lnTo>
                    <a:pt x="37" y="164"/>
                  </a:lnTo>
                  <a:lnTo>
                    <a:pt x="82" y="164"/>
                  </a:lnTo>
                  <a:lnTo>
                    <a:pt x="82" y="86"/>
                  </a:lnTo>
                  <a:lnTo>
                    <a:pt x="26" y="86"/>
                  </a:lnTo>
                  <a:lnTo>
                    <a:pt x="19" y="86"/>
                  </a:lnTo>
                  <a:lnTo>
                    <a:pt x="17" y="80"/>
                  </a:lnTo>
                  <a:lnTo>
                    <a:pt x="2" y="56"/>
                  </a:lnTo>
                  <a:lnTo>
                    <a:pt x="0" y="52"/>
                  </a:lnTo>
                  <a:lnTo>
                    <a:pt x="2" y="45"/>
                  </a:lnTo>
                  <a:lnTo>
                    <a:pt x="17" y="21"/>
                  </a:lnTo>
                  <a:lnTo>
                    <a:pt x="19" y="17"/>
                  </a:lnTo>
                  <a:lnTo>
                    <a:pt x="26" y="17"/>
                  </a:lnTo>
                  <a:lnTo>
                    <a:pt x="82" y="17"/>
                  </a:lnTo>
                  <a:lnTo>
                    <a:pt x="82" y="13"/>
                  </a:lnTo>
                  <a:lnTo>
                    <a:pt x="99" y="0"/>
                  </a:lnTo>
                  <a:lnTo>
                    <a:pt x="114" y="13"/>
                  </a:lnTo>
                  <a:lnTo>
                    <a:pt x="114" y="65"/>
                  </a:lnTo>
                  <a:close/>
                  <a:moveTo>
                    <a:pt x="166" y="84"/>
                  </a:moveTo>
                  <a:lnTo>
                    <a:pt x="116" y="84"/>
                  </a:lnTo>
                  <a:lnTo>
                    <a:pt x="116" y="112"/>
                  </a:lnTo>
                  <a:lnTo>
                    <a:pt x="166" y="112"/>
                  </a:lnTo>
                  <a:lnTo>
                    <a:pt x="175" y="99"/>
                  </a:lnTo>
                  <a:lnTo>
                    <a:pt x="166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80296" tIns="40148" rIns="80296" bIns="40148"/>
            <a:lstStyle/>
            <a:p>
              <a:endParaRPr lang="zh-CN" altLang="en-US"/>
            </a:p>
          </p:txBody>
        </p:sp>
      </p:grpSp>
      <p:sp>
        <p:nvSpPr>
          <p:cNvPr id="36" name="矩形 56">
            <a:extLst>
              <a:ext uri="{FF2B5EF4-FFF2-40B4-BE49-F238E27FC236}">
                <a16:creationId xmlns:a16="http://schemas.microsoft.com/office/drawing/2014/main" id="{C81FC6D7-BC58-7842-84BA-55CB5ECFFB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52300" y="3071813"/>
            <a:ext cx="160338" cy="557212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9663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903E8E8-CC0C-1941-9F34-FAF17E80C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8435" name="矩形 3"/>
          <p:cNvSpPr>
            <a:spLocks noChangeArrowheads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solidFill>
            <a:srgbClr val="0A1E2C">
              <a:alpha val="87999"/>
            </a:srgbClr>
          </a:solidFill>
          <a:ln w="12700" cmpd="sng">
            <a:solidFill>
              <a:srgbClr val="41719C"/>
            </a:solidFill>
            <a:miter lim="800000"/>
            <a:headEnd/>
            <a:tailEnd/>
          </a:ln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6" name="等腰三角形 6"/>
          <p:cNvSpPr>
            <a:spLocks noChangeArrowheads="1"/>
          </p:cNvSpPr>
          <p:nvPr/>
        </p:nvSpPr>
        <p:spPr bwMode="auto">
          <a:xfrm>
            <a:off x="3757613" y="941388"/>
            <a:ext cx="4676775" cy="4032250"/>
          </a:xfrm>
          <a:prstGeom prst="triangle">
            <a:avLst>
              <a:gd name="adj" fmla="val 50000"/>
            </a:avLst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37" name="等腰三角形 8"/>
          <p:cNvSpPr>
            <a:spLocks noChangeArrowheads="1"/>
          </p:cNvSpPr>
          <p:nvPr/>
        </p:nvSpPr>
        <p:spPr bwMode="auto">
          <a:xfrm rot="10800000">
            <a:off x="3590925" y="1827213"/>
            <a:ext cx="5010150" cy="4318000"/>
          </a:xfrm>
          <a:prstGeom prst="triangle">
            <a:avLst>
              <a:gd name="adj" fmla="val 50000"/>
            </a:avLst>
          </a:prstGeom>
          <a:noFill/>
          <a:ln w="3175" cmpd="sng">
            <a:solidFill>
              <a:schemeClr val="bg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8440" name="矩形 7"/>
          <p:cNvSpPr>
            <a:spLocks noChangeArrowheads="1"/>
          </p:cNvSpPr>
          <p:nvPr/>
        </p:nvSpPr>
        <p:spPr bwMode="auto">
          <a:xfrm>
            <a:off x="3757613" y="5272088"/>
            <a:ext cx="4676775" cy="636587"/>
          </a:xfrm>
          <a:prstGeom prst="rect">
            <a:avLst/>
          </a:prstGeom>
          <a:solidFill>
            <a:srgbClr val="008080"/>
          </a:solidFill>
          <a:ln>
            <a:noFill/>
          </a:ln>
          <a:extLst/>
        </p:spPr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Freeform 202">
            <a:extLst>
              <a:ext uri="{FF2B5EF4-FFF2-40B4-BE49-F238E27FC236}">
                <a16:creationId xmlns:a16="http://schemas.microsoft.com/office/drawing/2014/main" id="{319E8364-9D57-3149-BC55-19E59A999AD5}"/>
              </a:ext>
            </a:extLst>
          </p:cNvPr>
          <p:cNvSpPr>
            <a:spLocks noEditPoints="1"/>
          </p:cNvSpPr>
          <p:nvPr/>
        </p:nvSpPr>
        <p:spPr bwMode="auto">
          <a:xfrm>
            <a:off x="5539639" y="2786998"/>
            <a:ext cx="1112721" cy="1112721"/>
          </a:xfrm>
          <a:custGeom>
            <a:avLst/>
            <a:gdLst>
              <a:gd name="T0" fmla="*/ 80 w 198"/>
              <a:gd name="T1" fmla="*/ 39 h 190"/>
              <a:gd name="T2" fmla="*/ 32 w 198"/>
              <a:gd name="T3" fmla="*/ 39 h 190"/>
              <a:gd name="T4" fmla="*/ 24 w 198"/>
              <a:gd name="T5" fmla="*/ 52 h 190"/>
              <a:gd name="T6" fmla="*/ 32 w 198"/>
              <a:gd name="T7" fmla="*/ 65 h 190"/>
              <a:gd name="T8" fmla="*/ 80 w 198"/>
              <a:gd name="T9" fmla="*/ 65 h 190"/>
              <a:gd name="T10" fmla="*/ 80 w 198"/>
              <a:gd name="T11" fmla="*/ 39 h 190"/>
              <a:gd name="T12" fmla="*/ 80 w 198"/>
              <a:gd name="T13" fmla="*/ 39 h 190"/>
              <a:gd name="T14" fmla="*/ 114 w 198"/>
              <a:gd name="T15" fmla="*/ 65 h 190"/>
              <a:gd name="T16" fmla="*/ 170 w 198"/>
              <a:gd name="T17" fmla="*/ 65 h 190"/>
              <a:gd name="T18" fmla="*/ 177 w 198"/>
              <a:gd name="T19" fmla="*/ 65 h 190"/>
              <a:gd name="T20" fmla="*/ 179 w 198"/>
              <a:gd name="T21" fmla="*/ 69 h 190"/>
              <a:gd name="T22" fmla="*/ 194 w 198"/>
              <a:gd name="T23" fmla="*/ 93 h 190"/>
              <a:gd name="T24" fmla="*/ 198 w 198"/>
              <a:gd name="T25" fmla="*/ 99 h 190"/>
              <a:gd name="T26" fmla="*/ 194 w 198"/>
              <a:gd name="T27" fmla="*/ 103 h 190"/>
              <a:gd name="T28" fmla="*/ 179 w 198"/>
              <a:gd name="T29" fmla="*/ 127 h 190"/>
              <a:gd name="T30" fmla="*/ 177 w 198"/>
              <a:gd name="T31" fmla="*/ 134 h 190"/>
              <a:gd name="T32" fmla="*/ 170 w 198"/>
              <a:gd name="T33" fmla="*/ 134 h 190"/>
              <a:gd name="T34" fmla="*/ 114 w 198"/>
              <a:gd name="T35" fmla="*/ 134 h 190"/>
              <a:gd name="T36" fmla="*/ 114 w 198"/>
              <a:gd name="T37" fmla="*/ 164 h 190"/>
              <a:gd name="T38" fmla="*/ 164 w 198"/>
              <a:gd name="T39" fmla="*/ 164 h 190"/>
              <a:gd name="T40" fmla="*/ 164 w 198"/>
              <a:gd name="T41" fmla="*/ 190 h 190"/>
              <a:gd name="T42" fmla="*/ 37 w 198"/>
              <a:gd name="T43" fmla="*/ 190 h 190"/>
              <a:gd name="T44" fmla="*/ 37 w 198"/>
              <a:gd name="T45" fmla="*/ 164 h 190"/>
              <a:gd name="T46" fmla="*/ 82 w 198"/>
              <a:gd name="T47" fmla="*/ 164 h 190"/>
              <a:gd name="T48" fmla="*/ 82 w 198"/>
              <a:gd name="T49" fmla="*/ 86 h 190"/>
              <a:gd name="T50" fmla="*/ 26 w 198"/>
              <a:gd name="T51" fmla="*/ 86 h 190"/>
              <a:gd name="T52" fmla="*/ 19 w 198"/>
              <a:gd name="T53" fmla="*/ 86 h 190"/>
              <a:gd name="T54" fmla="*/ 17 w 198"/>
              <a:gd name="T55" fmla="*/ 80 h 190"/>
              <a:gd name="T56" fmla="*/ 2 w 198"/>
              <a:gd name="T57" fmla="*/ 56 h 190"/>
              <a:gd name="T58" fmla="*/ 0 w 198"/>
              <a:gd name="T59" fmla="*/ 52 h 190"/>
              <a:gd name="T60" fmla="*/ 2 w 198"/>
              <a:gd name="T61" fmla="*/ 45 h 190"/>
              <a:gd name="T62" fmla="*/ 17 w 198"/>
              <a:gd name="T63" fmla="*/ 21 h 190"/>
              <a:gd name="T64" fmla="*/ 19 w 198"/>
              <a:gd name="T65" fmla="*/ 17 h 190"/>
              <a:gd name="T66" fmla="*/ 26 w 198"/>
              <a:gd name="T67" fmla="*/ 17 h 190"/>
              <a:gd name="T68" fmla="*/ 82 w 198"/>
              <a:gd name="T69" fmla="*/ 17 h 190"/>
              <a:gd name="T70" fmla="*/ 82 w 198"/>
              <a:gd name="T71" fmla="*/ 13 h 190"/>
              <a:gd name="T72" fmla="*/ 99 w 198"/>
              <a:gd name="T73" fmla="*/ 0 h 190"/>
              <a:gd name="T74" fmla="*/ 114 w 198"/>
              <a:gd name="T75" fmla="*/ 13 h 190"/>
              <a:gd name="T76" fmla="*/ 114 w 198"/>
              <a:gd name="T77" fmla="*/ 65 h 190"/>
              <a:gd name="T78" fmla="*/ 114 w 198"/>
              <a:gd name="T79" fmla="*/ 65 h 190"/>
              <a:gd name="T80" fmla="*/ 166 w 198"/>
              <a:gd name="T81" fmla="*/ 84 h 190"/>
              <a:gd name="T82" fmla="*/ 116 w 198"/>
              <a:gd name="T83" fmla="*/ 84 h 190"/>
              <a:gd name="T84" fmla="*/ 116 w 198"/>
              <a:gd name="T85" fmla="*/ 112 h 190"/>
              <a:gd name="T86" fmla="*/ 166 w 198"/>
              <a:gd name="T87" fmla="*/ 112 h 190"/>
              <a:gd name="T88" fmla="*/ 175 w 198"/>
              <a:gd name="T89" fmla="*/ 99 h 190"/>
              <a:gd name="T90" fmla="*/ 166 w 198"/>
              <a:gd name="T91" fmla="*/ 84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98" h="190">
                <a:moveTo>
                  <a:pt x="80" y="39"/>
                </a:moveTo>
                <a:lnTo>
                  <a:pt x="32" y="39"/>
                </a:lnTo>
                <a:lnTo>
                  <a:pt x="24" y="52"/>
                </a:lnTo>
                <a:lnTo>
                  <a:pt x="32" y="65"/>
                </a:lnTo>
                <a:lnTo>
                  <a:pt x="80" y="65"/>
                </a:lnTo>
                <a:lnTo>
                  <a:pt x="80" y="39"/>
                </a:lnTo>
                <a:close/>
                <a:moveTo>
                  <a:pt x="114" y="65"/>
                </a:moveTo>
                <a:lnTo>
                  <a:pt x="170" y="65"/>
                </a:lnTo>
                <a:lnTo>
                  <a:pt x="177" y="65"/>
                </a:lnTo>
                <a:lnTo>
                  <a:pt x="179" y="69"/>
                </a:lnTo>
                <a:lnTo>
                  <a:pt x="194" y="93"/>
                </a:lnTo>
                <a:lnTo>
                  <a:pt x="198" y="99"/>
                </a:lnTo>
                <a:lnTo>
                  <a:pt x="194" y="103"/>
                </a:lnTo>
                <a:lnTo>
                  <a:pt x="179" y="127"/>
                </a:lnTo>
                <a:lnTo>
                  <a:pt x="177" y="134"/>
                </a:lnTo>
                <a:lnTo>
                  <a:pt x="170" y="134"/>
                </a:lnTo>
                <a:lnTo>
                  <a:pt x="114" y="134"/>
                </a:lnTo>
                <a:lnTo>
                  <a:pt x="114" y="164"/>
                </a:lnTo>
                <a:lnTo>
                  <a:pt x="164" y="164"/>
                </a:lnTo>
                <a:lnTo>
                  <a:pt x="164" y="190"/>
                </a:lnTo>
                <a:lnTo>
                  <a:pt x="37" y="190"/>
                </a:lnTo>
                <a:lnTo>
                  <a:pt x="37" y="164"/>
                </a:lnTo>
                <a:lnTo>
                  <a:pt x="82" y="164"/>
                </a:lnTo>
                <a:lnTo>
                  <a:pt x="82" y="86"/>
                </a:lnTo>
                <a:lnTo>
                  <a:pt x="26" y="86"/>
                </a:lnTo>
                <a:lnTo>
                  <a:pt x="19" y="86"/>
                </a:lnTo>
                <a:lnTo>
                  <a:pt x="17" y="80"/>
                </a:lnTo>
                <a:lnTo>
                  <a:pt x="2" y="56"/>
                </a:lnTo>
                <a:lnTo>
                  <a:pt x="0" y="52"/>
                </a:lnTo>
                <a:lnTo>
                  <a:pt x="2" y="45"/>
                </a:lnTo>
                <a:lnTo>
                  <a:pt x="17" y="21"/>
                </a:lnTo>
                <a:lnTo>
                  <a:pt x="19" y="17"/>
                </a:lnTo>
                <a:lnTo>
                  <a:pt x="26" y="17"/>
                </a:lnTo>
                <a:lnTo>
                  <a:pt x="82" y="17"/>
                </a:lnTo>
                <a:lnTo>
                  <a:pt x="82" y="13"/>
                </a:lnTo>
                <a:lnTo>
                  <a:pt x="99" y="0"/>
                </a:lnTo>
                <a:lnTo>
                  <a:pt x="114" y="13"/>
                </a:lnTo>
                <a:lnTo>
                  <a:pt x="114" y="65"/>
                </a:lnTo>
                <a:close/>
                <a:moveTo>
                  <a:pt x="166" y="84"/>
                </a:moveTo>
                <a:lnTo>
                  <a:pt x="116" y="84"/>
                </a:lnTo>
                <a:lnTo>
                  <a:pt x="116" y="112"/>
                </a:lnTo>
                <a:lnTo>
                  <a:pt x="166" y="112"/>
                </a:lnTo>
                <a:lnTo>
                  <a:pt x="175" y="99"/>
                </a:lnTo>
                <a:lnTo>
                  <a:pt x="166" y="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80296" tIns="40148" rIns="80296" bIns="40148"/>
          <a:lstStyle/>
          <a:p>
            <a:endParaRPr lang="zh-CN" altLang="en-US"/>
          </a:p>
        </p:txBody>
      </p:sp>
      <p:sp>
        <p:nvSpPr>
          <p:cNvPr id="10" name="文本框 14">
            <a:extLst>
              <a:ext uri="{FF2B5EF4-FFF2-40B4-BE49-F238E27FC236}">
                <a16:creationId xmlns:a16="http://schemas.microsoft.com/office/drawing/2014/main" id="{D8792A01-9216-314B-A6FC-07624D63E9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1320" y="5247036"/>
            <a:ext cx="414568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CA" altLang="zh-CN" sz="32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Feature Engineering</a:t>
            </a:r>
            <a:endParaRPr lang="zh-CN" altLang="en-US" sz="32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979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主题">
  <a:themeElements>
    <a:clrScheme name="1_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1_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anose="020F050202020403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1_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957</TotalTime>
  <Pages>0</Pages>
  <Words>461</Words>
  <Characters>0</Characters>
  <Application>Microsoft Macintosh PowerPoint</Application>
  <DocSecurity>0</DocSecurity>
  <PresentationFormat>Widescreen</PresentationFormat>
  <Lines>0</Lines>
  <Paragraphs>307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6" baseType="lpstr">
      <vt:lpstr>DengXian</vt:lpstr>
      <vt:lpstr>微软雅黑</vt:lpstr>
      <vt:lpstr>Roboto</vt:lpstr>
      <vt:lpstr>宋体</vt:lpstr>
      <vt:lpstr>张海山锐谐体</vt:lpstr>
      <vt:lpstr>Arial</vt:lpstr>
      <vt:lpstr>Calibri</vt:lpstr>
      <vt:lpstr>Calibri Light</vt:lpstr>
      <vt:lpstr>Cambria Math</vt:lpstr>
      <vt:lpstr>Courier New</vt:lpstr>
      <vt:lpstr>1_Office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CharactersWithSpaces>0</CharactersWithSpaces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Administrator</dc:creator>
  <cp:keywords/>
  <dc:description/>
  <cp:lastModifiedBy>Ruochen Geng</cp:lastModifiedBy>
  <cp:revision>65</cp:revision>
  <dcterms:created xsi:type="dcterms:W3CDTF">2015-08-02T03:06:50Z</dcterms:created>
  <dcterms:modified xsi:type="dcterms:W3CDTF">2018-11-14T06:33:59Z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